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9" r:id="rId1"/>
    <p:sldMasterId id="2147483680" r:id="rId2"/>
    <p:sldMasterId id="2147483681"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embeddedFontLst>
    <p:embeddedFont>
      <p:font typeface="Lato" panose="020B0604020202020204" charset="0"/>
      <p:regular r:id="rId25"/>
      <p:bold r:id="rId26"/>
      <p:italic r:id="rId27"/>
      <p:boldItalic r:id="rId28"/>
    </p:embeddedFont>
    <p:embeddedFont>
      <p:font typeface="Raleway"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Roboto Medium"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2020census.gov/en/what-is-2020-census/focus/people-experiencing-homelessness.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2020census.gov/en/conducting-the-count/gq.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ensus.ca.gov/california-ht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census2020.maps.arcgis.com/apps/webappviewer/index.html?id=48be59de0ba94a3dacff1c9116df8b3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5c2eb642f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5c2eb642f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Stephanie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c32921d1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c32921d1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ce597477a_3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7ce597477a_3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Jenifer will talk about website, printed materials, and what we will be providing partners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ce597477a_3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7ce597477a_3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Jenifer will talk about website, printed materials, and what we will be providing partners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ce597477a_3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7ce597477a_3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7ce597477a_3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7ce597477a_3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7ce597477a_3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g7ce597477a_3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7ce597477a_3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g7ce597477a_3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7ce597477a_3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7ce597477a_3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Jenifer will talk about UWBA reporting template (spreadsheet) and website reporting portal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50b0f4cbe1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50b0f4cbe1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3cf90c0f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3cf90c0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6e0918003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6e0918003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c32921d1f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c32921d1f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24b13a932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24b13a932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a:t>
            </a:r>
            <a:endParaRPr/>
          </a:p>
          <a:p>
            <a:pPr marL="0" lvl="0" indent="0" algn="l" rtl="0">
              <a:spcBef>
                <a:spcPts val="0"/>
              </a:spcBef>
              <a:spcAft>
                <a:spcPts val="0"/>
              </a:spcAft>
              <a:buNone/>
            </a:pPr>
            <a:r>
              <a:rPr lang="en"/>
              <a:t>Goal: count everyone once, only once, and in the right place</a:t>
            </a:r>
            <a:endParaRPr/>
          </a:p>
          <a:p>
            <a:pPr marL="0" lvl="0" indent="0" algn="l" rtl="0">
              <a:spcBef>
                <a:spcPts val="0"/>
              </a:spcBef>
              <a:spcAft>
                <a:spcPts val="0"/>
              </a:spcAft>
              <a:buNone/>
            </a:pPr>
            <a:endParaRPr/>
          </a:p>
          <a:p>
            <a:pPr marL="0" lvl="0" indent="0" algn="l" rtl="0">
              <a:spcBef>
                <a:spcPts val="0"/>
              </a:spcBef>
              <a:spcAft>
                <a:spcPts val="0"/>
              </a:spcAft>
              <a:buNone/>
            </a:pPr>
            <a:r>
              <a:rPr lang="en"/>
              <a:t>MOTIVATE: Motivate people to respond on their own (self respond) primarily through the internet.. The goal is to make it easy for people to respond. You are our trusted messengers to motivate and activate to increase participation. </a:t>
            </a:r>
            <a:endParaRPr/>
          </a:p>
          <a:p>
            <a:pPr marL="0" lvl="0" indent="0" algn="l" rtl="0">
              <a:spcBef>
                <a:spcPts val="0"/>
              </a:spcBef>
              <a:spcAft>
                <a:spcPts val="0"/>
              </a:spcAft>
              <a:buNone/>
            </a:pPr>
            <a:endParaRPr/>
          </a:p>
          <a:p>
            <a:pPr marL="0" lvl="0" indent="0" algn="l" rtl="0">
              <a:spcBef>
                <a:spcPts val="0"/>
              </a:spcBef>
              <a:spcAft>
                <a:spcPts val="0"/>
              </a:spcAft>
              <a:buNone/>
            </a:pPr>
            <a:r>
              <a:rPr lang="en"/>
              <a:t>ACTIVATE: Campaign to </a:t>
            </a:r>
            <a:r>
              <a:rPr lang="en" sz="1200"/>
              <a:t>make it easy for people to respond anytime, anywhere via multiple modes (internet, paper, or telephone). Use real time data to adjust outreach and messaging to respond to response rates (SWORD)</a:t>
            </a:r>
            <a:endParaRPr sz="1200"/>
          </a:p>
          <a:p>
            <a:pPr marL="0" lvl="0" indent="0" algn="l" rtl="0">
              <a:spcBef>
                <a:spcPts val="0"/>
              </a:spcBef>
              <a:spcAft>
                <a:spcPts val="0"/>
              </a:spcAft>
              <a:buNone/>
            </a:pPr>
            <a:endParaRPr/>
          </a:p>
          <a:p>
            <a:pPr marL="0" lvl="0" indent="0" algn="l" rtl="0">
              <a:spcBef>
                <a:spcPts val="0"/>
              </a:spcBef>
              <a:spcAft>
                <a:spcPts val="0"/>
              </a:spcAft>
              <a:buNone/>
            </a:pPr>
            <a:r>
              <a:rPr lang="en"/>
              <a:t>April 1: National observance of the census By this date, every home will receive an invitation to participate in the 2020 Census</a:t>
            </a:r>
            <a:endParaRPr/>
          </a:p>
          <a:p>
            <a:pPr marL="0" lvl="0" indent="0" algn="l" rtl="0">
              <a:spcBef>
                <a:spcPts val="0"/>
              </a:spcBef>
              <a:spcAft>
                <a:spcPts val="0"/>
              </a:spcAft>
              <a:buNone/>
            </a:pPr>
            <a:endParaRPr/>
          </a:p>
          <a:p>
            <a:pPr marL="0" lvl="0" indent="0" algn="l" rtl="0">
              <a:spcBef>
                <a:spcPts val="0"/>
              </a:spcBef>
              <a:spcAft>
                <a:spcPts val="0"/>
              </a:spcAft>
              <a:buNone/>
            </a:pPr>
            <a:r>
              <a:rPr lang="en"/>
              <a:t>Non-Response Follow Up: May 13 - July 31</a:t>
            </a:r>
            <a:endParaRPr/>
          </a:p>
          <a:p>
            <a:pPr marL="0" lvl="0" indent="0" algn="l" rtl="0">
              <a:spcBef>
                <a:spcPts val="0"/>
              </a:spcBef>
              <a:spcAft>
                <a:spcPts val="0"/>
              </a:spcAft>
              <a:buNone/>
            </a:pPr>
            <a:endParaRPr/>
          </a:p>
          <a:p>
            <a:pPr marL="0" lvl="0" indent="0" algn="l" rtl="0">
              <a:spcBef>
                <a:spcPts val="0"/>
              </a:spcBef>
              <a:spcAft>
                <a:spcPts val="0"/>
              </a:spcAft>
              <a:buNone/>
            </a:pPr>
            <a:r>
              <a:rPr lang="en"/>
              <a:t>July 31: Last day households can self respond online </a:t>
            </a:r>
            <a:endParaRPr/>
          </a:p>
          <a:p>
            <a:pPr marL="0" lvl="0" indent="0" algn="l" rtl="0">
              <a:spcBef>
                <a:spcPts val="0"/>
              </a:spcBef>
              <a:spcAft>
                <a:spcPts val="0"/>
              </a:spcAft>
              <a:buNone/>
            </a:pPr>
            <a:endParaRPr/>
          </a:p>
          <a:p>
            <a:pPr marL="0" lvl="0" indent="0" algn="l" rtl="0">
              <a:spcBef>
                <a:spcPts val="0"/>
              </a:spcBef>
              <a:spcAft>
                <a:spcPts val="0"/>
              </a:spcAft>
              <a:buNone/>
            </a:pPr>
            <a:r>
              <a:rPr lang="en"/>
              <a:t>Final Plan: 9/30 - comprehensive report on all outreach efforts throughout the campaign, including evaluation of lessons learned, best practices, and recommendations for 2030</a:t>
            </a:r>
            <a:endParaRPr/>
          </a:p>
          <a:p>
            <a:pPr marL="0" lvl="0" indent="0" algn="l" rtl="0">
              <a:spcBef>
                <a:spcPts val="0"/>
              </a:spcBef>
              <a:spcAft>
                <a:spcPts val="0"/>
              </a:spcAft>
              <a:buNone/>
            </a:pPr>
            <a:endParaRPr/>
          </a:p>
          <a:p>
            <a:pPr marL="0" lvl="0" indent="0" algn="l" rtl="0">
              <a:spcBef>
                <a:spcPts val="0"/>
              </a:spcBef>
              <a:spcAft>
                <a:spcPts val="0"/>
              </a:spcAft>
              <a:buNone/>
            </a:pPr>
            <a:r>
              <a:rPr lang="en"/>
              <a:t>Data on counts given to POTUS by Dec. 31, 2020</a:t>
            </a:r>
            <a:endParaRPr/>
          </a:p>
          <a:p>
            <a:pPr marL="0" lvl="0" indent="0" algn="l" rtl="0">
              <a:spcBef>
                <a:spcPts val="0"/>
              </a:spcBef>
              <a:spcAft>
                <a:spcPts val="0"/>
              </a:spcAft>
              <a:buNone/>
            </a:pPr>
            <a:endParaRPr/>
          </a:p>
          <a:p>
            <a:pPr marL="0" lvl="0" indent="0" algn="l" rtl="0">
              <a:spcBef>
                <a:spcPts val="0"/>
              </a:spcBef>
              <a:spcAft>
                <a:spcPts val="0"/>
              </a:spcAft>
              <a:buNone/>
            </a:pPr>
            <a:r>
              <a:rPr lang="en"/>
              <a:t>Release counts for redistricting by April 1, 2021</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6db6bd59af_3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6db6bd59af_3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a:t>
            </a:r>
            <a:endParaRPr/>
          </a:p>
          <a:p>
            <a:pPr marL="0" lvl="0" indent="0" algn="l" rtl="0">
              <a:spcBef>
                <a:spcPts val="0"/>
              </a:spcBef>
              <a:spcAft>
                <a:spcPts val="0"/>
              </a:spcAft>
              <a:buNone/>
            </a:pPr>
            <a:r>
              <a:rPr lang="en"/>
              <a:t>MOTIVATE: </a:t>
            </a:r>
            <a:endParaRPr/>
          </a:p>
          <a:p>
            <a:pPr marL="457200" lvl="0" indent="-298450" algn="l" rtl="0">
              <a:spcBef>
                <a:spcPts val="0"/>
              </a:spcBef>
              <a:spcAft>
                <a:spcPts val="0"/>
              </a:spcAft>
              <a:buSzPts val="1100"/>
              <a:buChar char="●"/>
            </a:pPr>
            <a:r>
              <a:rPr lang="en"/>
              <a:t>CCC begins community organization mobilization in support of 2020 Census and encourage self-response</a:t>
            </a:r>
            <a:endParaRPr/>
          </a:p>
          <a:p>
            <a:pPr marL="457200" lvl="0" indent="-298450" algn="l" rtl="0">
              <a:spcBef>
                <a:spcPts val="0"/>
              </a:spcBef>
              <a:spcAft>
                <a:spcPts val="0"/>
              </a:spcAft>
              <a:buSzPts val="1100"/>
              <a:buChar char="●"/>
            </a:pPr>
            <a:r>
              <a:rPr lang="en"/>
              <a:t>Motivate people to respond on their own (self respond) primarily through the internet. </a:t>
            </a:r>
            <a:endParaRPr/>
          </a:p>
          <a:p>
            <a:pPr marL="457200" lvl="0" indent="-298450" algn="l" rtl="0">
              <a:spcBef>
                <a:spcPts val="0"/>
              </a:spcBef>
              <a:spcAft>
                <a:spcPts val="0"/>
              </a:spcAft>
              <a:buSzPts val="1100"/>
              <a:buChar char="●"/>
            </a:pPr>
            <a:r>
              <a:rPr lang="en"/>
              <a:t>Self Response: March 12 - April 30</a:t>
            </a:r>
            <a:endParaRPr/>
          </a:p>
          <a:p>
            <a:pPr marL="457200" lvl="0" indent="-298450" algn="l" rtl="0">
              <a:spcBef>
                <a:spcPts val="0"/>
              </a:spcBef>
              <a:spcAft>
                <a:spcPts val="0"/>
              </a:spcAft>
              <a:buSzPts val="1100"/>
              <a:buChar char="●"/>
            </a:pPr>
            <a:r>
              <a:rPr lang="en"/>
              <a:t>March 12: Households can start responding online and via telephone</a:t>
            </a:r>
            <a:endParaRPr/>
          </a:p>
          <a:p>
            <a:pPr marL="457200" lvl="0" indent="-298450" algn="l" rtl="0">
              <a:spcBef>
                <a:spcPts val="0"/>
              </a:spcBef>
              <a:spcAft>
                <a:spcPts val="0"/>
              </a:spcAft>
              <a:buSzPts val="1100"/>
              <a:buChar char="●"/>
            </a:pPr>
            <a:r>
              <a:rPr lang="en"/>
              <a:t>Mailing of census questionnaire will go out in staggered waves </a:t>
            </a:r>
            <a:endParaRPr/>
          </a:p>
          <a:p>
            <a:pPr marL="457200" lvl="0" indent="-298450" algn="l" rtl="0">
              <a:spcBef>
                <a:spcPts val="0"/>
              </a:spcBef>
              <a:spcAft>
                <a:spcPts val="0"/>
              </a:spcAft>
              <a:buSzPts val="1100"/>
              <a:buChar char="●"/>
            </a:pPr>
            <a:r>
              <a:rPr lang="en"/>
              <a:t>Census advertising campaign </a:t>
            </a: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ACTIVATE</a:t>
            </a:r>
            <a:endParaRPr/>
          </a:p>
          <a:p>
            <a:pPr marL="457200" lvl="0" indent="-298450" algn="l" rtl="0">
              <a:spcBef>
                <a:spcPts val="0"/>
              </a:spcBef>
              <a:spcAft>
                <a:spcPts val="0"/>
              </a:spcAft>
              <a:buSzPts val="1100"/>
              <a:buChar char="●"/>
            </a:pPr>
            <a:r>
              <a:rPr lang="en"/>
              <a:t>Mailing of census forms to non-respondents continues. Round 3 (a postcard)</a:t>
            </a:r>
            <a:endParaRPr/>
          </a:p>
          <a:p>
            <a:pPr marL="457200" lvl="0" indent="-298450" algn="l" rtl="0">
              <a:spcBef>
                <a:spcPts val="0"/>
              </a:spcBef>
              <a:spcAft>
                <a:spcPts val="0"/>
              </a:spcAft>
              <a:buSzPts val="1100"/>
              <a:buChar char="●"/>
            </a:pPr>
            <a:r>
              <a:rPr lang="en"/>
              <a:t>Homeless count: The Census Bureau will </a:t>
            </a:r>
            <a:r>
              <a:rPr lang="en" u="sng">
                <a:solidFill>
                  <a:schemeClr val="hlink"/>
                </a:solidFill>
                <a:hlinkClick r:id="rId3"/>
              </a:rPr>
              <a:t>count people who are experiencing homelessness</a:t>
            </a:r>
            <a:r>
              <a:rPr lang="en"/>
              <a:t> over these three days. As part of this process, the Census Bureau counts people in shelters, at soup kitchens and mobile food vans, on the streets, and at non-sheltered, outdoor locations such as tent encampments.</a:t>
            </a:r>
            <a:endParaRPr/>
          </a:p>
          <a:p>
            <a:pPr marL="457200" lvl="0" indent="-298450" algn="l" rtl="0">
              <a:spcBef>
                <a:spcPts val="0"/>
              </a:spcBef>
              <a:spcAft>
                <a:spcPts val="0"/>
              </a:spcAft>
              <a:buSzPts val="1100"/>
              <a:buChar char="●"/>
            </a:pPr>
            <a:r>
              <a:rPr lang="en"/>
              <a:t>Service Based Enumeration begins in March - for transitory locations like RV parks and campgrounds, tent cities, marinas, hotels)</a:t>
            </a:r>
            <a:endParaRPr/>
          </a:p>
          <a:p>
            <a:pPr marL="457200" lvl="0" indent="-298450" algn="l" rtl="0">
              <a:spcBef>
                <a:spcPts val="0"/>
              </a:spcBef>
              <a:spcAft>
                <a:spcPts val="0"/>
              </a:spcAft>
              <a:buSzPts val="1100"/>
              <a:buChar char="●"/>
            </a:pPr>
            <a:r>
              <a:rPr lang="en"/>
              <a:t>Census takers will begin visiting </a:t>
            </a:r>
            <a:r>
              <a:rPr lang="en" u="sng">
                <a:solidFill>
                  <a:schemeClr val="hlink"/>
                </a:solidFill>
                <a:hlinkClick r:id="rId4"/>
              </a:rPr>
              <a:t>college students who live on campus, people living in senior centers, and others who live among large groups of people</a:t>
            </a:r>
            <a:r>
              <a:rPr lang="en"/>
              <a:t> (College/university student housing (i.e., dorms, residence halls, etc.), nursing homes, group homes, prisons in March</a:t>
            </a:r>
            <a:endParaRPr/>
          </a:p>
          <a:p>
            <a:pPr marL="457200" lvl="0" indent="-298450" algn="l" rtl="0">
              <a:spcBef>
                <a:spcPts val="0"/>
              </a:spcBef>
              <a:spcAft>
                <a:spcPts val="0"/>
              </a:spcAft>
              <a:buSzPts val="1100"/>
              <a:buChar char="●"/>
            </a:pPr>
            <a:r>
              <a:rPr lang="en"/>
              <a:t>April 1 - National Census Day</a:t>
            </a:r>
            <a:endParaRPr/>
          </a:p>
          <a:p>
            <a:pPr marL="457200" lvl="0" indent="-298450" algn="l" rtl="0">
              <a:spcBef>
                <a:spcPts val="0"/>
              </a:spcBef>
              <a:spcAft>
                <a:spcPts val="0"/>
              </a:spcAft>
              <a:buSzPts val="1100"/>
              <a:buChar char="●"/>
            </a:pPr>
            <a:r>
              <a:rPr lang="en"/>
              <a:t>Mailing #4: letter and paper questionnaire sent to those who have not yet responded</a:t>
            </a:r>
            <a:endParaRPr/>
          </a:p>
          <a:p>
            <a:pPr marL="457200" lvl="0" indent="0" algn="l" rtl="0">
              <a:spcBef>
                <a:spcPts val="0"/>
              </a:spcBef>
              <a:spcAft>
                <a:spcPts val="0"/>
              </a:spcAft>
              <a:buNone/>
            </a:pPr>
            <a:endParaRPr/>
          </a:p>
          <a:p>
            <a:pPr marL="0" lvl="0" indent="0" algn="l" rtl="0">
              <a:spcBef>
                <a:spcPts val="0"/>
              </a:spcBef>
              <a:spcAft>
                <a:spcPts val="0"/>
              </a:spcAft>
              <a:buNone/>
            </a:pPr>
            <a:r>
              <a:rPr lang="en"/>
              <a:t>NRFU</a:t>
            </a:r>
            <a:endParaRPr/>
          </a:p>
          <a:p>
            <a:pPr marL="457200" lvl="0" indent="-298450" algn="l" rtl="0">
              <a:spcBef>
                <a:spcPts val="0"/>
              </a:spcBef>
              <a:spcAft>
                <a:spcPts val="0"/>
              </a:spcAft>
              <a:buSzPts val="1100"/>
              <a:buChar char="●"/>
            </a:pPr>
            <a:r>
              <a:rPr lang="en"/>
              <a:t>Mailing #5: An “It’s not too late” postcard is sent to those who have not responded. </a:t>
            </a:r>
            <a:endParaRPr/>
          </a:p>
          <a:p>
            <a:pPr marL="457200" lvl="0" indent="-298450" algn="l" rtl="0">
              <a:spcBef>
                <a:spcPts val="0"/>
              </a:spcBef>
              <a:spcAft>
                <a:spcPts val="0"/>
              </a:spcAft>
              <a:buSzPts val="1100"/>
              <a:buChar char="●"/>
            </a:pPr>
            <a:r>
              <a:rPr lang="en"/>
              <a:t>Census takers will begin visiting homes that haven't responded to help make sure everyone is counted</a:t>
            </a:r>
            <a:endParaRPr/>
          </a:p>
          <a:p>
            <a:pPr marL="457200" lvl="0" indent="-298450" algn="l" rtl="0">
              <a:spcBef>
                <a:spcPts val="0"/>
              </a:spcBef>
              <a:spcAft>
                <a:spcPts val="0"/>
              </a:spcAft>
              <a:buSzPts val="1100"/>
              <a:buChar char="●"/>
            </a:pPr>
            <a:r>
              <a:rPr lang="en"/>
              <a:t>CCC continues to urge households who do not respond to cooperate with census takers</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e0918003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e0918003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highlight>
                  <a:srgbClr val="FFFFFF"/>
                </a:highlight>
              </a:rPr>
              <a:t>Stephanie</a:t>
            </a:r>
            <a:endParaRPr sz="1200">
              <a:solidFill>
                <a:srgbClr val="333333"/>
              </a:solidFill>
              <a:highlight>
                <a:srgbClr val="FFFFFF"/>
              </a:highlight>
            </a:endParaRPr>
          </a:p>
          <a:p>
            <a:pPr marL="0" lvl="0" indent="0" algn="l" rtl="0">
              <a:spcBef>
                <a:spcPts val="0"/>
              </a:spcBef>
              <a:spcAft>
                <a:spcPts val="0"/>
              </a:spcAft>
              <a:buNone/>
            </a:pPr>
            <a:r>
              <a:rPr lang="en" sz="1200">
                <a:solidFill>
                  <a:srgbClr val="333333"/>
                </a:solidFill>
                <a:highlight>
                  <a:srgbClr val="FFFFFF"/>
                </a:highlight>
              </a:rPr>
              <a:t>Source: </a:t>
            </a:r>
            <a:r>
              <a:rPr lang="en" u="sng">
                <a:solidFill>
                  <a:schemeClr val="hlink"/>
                </a:solidFill>
                <a:hlinkClick r:id="rId3"/>
              </a:rPr>
              <a:t>https://census.ca.gov/california-htc/</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6e0918003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6e0918003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a:p>
            <a:pPr marL="0" lvl="0" indent="0" algn="l" rtl="0">
              <a:spcBef>
                <a:spcPts val="0"/>
              </a:spcBef>
              <a:spcAft>
                <a:spcPts val="0"/>
              </a:spcAft>
              <a:buNone/>
            </a:pPr>
            <a:r>
              <a:rPr lang="en"/>
              <a:t>Source: </a:t>
            </a:r>
            <a:r>
              <a:rPr lang="en" u="sng">
                <a:solidFill>
                  <a:schemeClr val="hlink"/>
                </a:solidFill>
                <a:hlinkClick r:id="rId3"/>
              </a:rPr>
              <a:t>https://cacensus2020.maps.arcgis.com/apps/webappviewer/index.html?id=48be59de0ba94a3dacff1c9116df8b37   </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ce597477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7ce597477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ce597477a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7ce597477a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7" name="Google Shape;17;p2"/>
          <p:cNvGrpSpPr/>
          <p:nvPr/>
        </p:nvGrpSpPr>
        <p:grpSpPr>
          <a:xfrm>
            <a:off x="830392" y="1191256"/>
            <a:ext cx="745763" cy="45826"/>
            <a:chOff x="4580561" y="2589004"/>
            <a:chExt cx="1064464" cy="25200"/>
          </a:xfrm>
        </p:grpSpPr>
        <p:sp>
          <p:nvSpPr>
            <p:cNvPr id="18" name="Google Shape;18;p2"/>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89"/>
        <p:cNvGrpSpPr/>
        <p:nvPr/>
      </p:nvGrpSpPr>
      <p:grpSpPr>
        <a:xfrm>
          <a:off x="0" y="0"/>
          <a:ext cx="0" cy="0"/>
          <a:chOff x="0" y="0"/>
          <a:chExt cx="0" cy="0"/>
        </a:xfrm>
      </p:grpSpPr>
      <p:grpSp>
        <p:nvGrpSpPr>
          <p:cNvPr id="90" name="Google Shape;90;p11"/>
          <p:cNvGrpSpPr/>
          <p:nvPr/>
        </p:nvGrpSpPr>
        <p:grpSpPr>
          <a:xfrm>
            <a:off x="830392" y="4169130"/>
            <a:ext cx="745763" cy="45826"/>
            <a:chOff x="4580561" y="2589004"/>
            <a:chExt cx="1064464" cy="25200"/>
          </a:xfrm>
        </p:grpSpPr>
        <p:sp>
          <p:nvSpPr>
            <p:cNvPr id="91" name="Google Shape;91;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94" name="Google Shape;94;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95" name="Google Shape;95;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1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05" name="Google Shape;105;p14"/>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grpSp>
        <p:nvGrpSpPr>
          <p:cNvPr id="106" name="Google Shape;106;p14"/>
          <p:cNvGrpSpPr/>
          <p:nvPr/>
        </p:nvGrpSpPr>
        <p:grpSpPr>
          <a:xfrm>
            <a:off x="830394" y="1191276"/>
            <a:ext cx="745764" cy="45826"/>
            <a:chOff x="4580561" y="2589004"/>
            <a:chExt cx="1064464" cy="25200"/>
          </a:xfrm>
        </p:grpSpPr>
        <p:sp>
          <p:nvSpPr>
            <p:cNvPr id="107" name="Google Shape;107;p14"/>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4"/>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 name="Google Shape;109;p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10" name="Google Shape;110;p14"/>
          <p:cNvPicPr preferRelativeResize="0"/>
          <p:nvPr/>
        </p:nvPicPr>
        <p:blipFill rotWithShape="1">
          <a:blip r:embed="rId2">
            <a:alphaModFix/>
          </a:blip>
          <a:srcRect/>
          <a:stretch/>
        </p:blipFill>
        <p:spPr>
          <a:xfrm>
            <a:off x="8091925" y="117350"/>
            <a:ext cx="829975" cy="8299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13"/>
        <p:cNvGrpSpPr/>
        <p:nvPr/>
      </p:nvGrpSpPr>
      <p:grpSpPr>
        <a:xfrm>
          <a:off x="0" y="0"/>
          <a:ext cx="0" cy="0"/>
          <a:chOff x="0" y="0"/>
          <a:chExt cx="0" cy="0"/>
        </a:xfrm>
      </p:grpSpPr>
      <p:sp>
        <p:nvSpPr>
          <p:cNvPr id="114" name="Google Shape;114;p16"/>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 name="Google Shape;115;p16"/>
          <p:cNvGrpSpPr/>
          <p:nvPr/>
        </p:nvGrpSpPr>
        <p:grpSpPr>
          <a:xfrm>
            <a:off x="830394" y="1191276"/>
            <a:ext cx="745764" cy="45826"/>
            <a:chOff x="4580561" y="2589004"/>
            <a:chExt cx="1064464" cy="25200"/>
          </a:xfrm>
        </p:grpSpPr>
        <p:sp>
          <p:nvSpPr>
            <p:cNvPr id="116" name="Google Shape;116;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8" name="Google Shape;118;p16"/>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19" name="Google Shape;119;p16"/>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0" name="Google Shape;120;p1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21" name="Google Shape;121;p16"/>
          <p:cNvGrpSpPr/>
          <p:nvPr/>
        </p:nvGrpSpPr>
        <p:grpSpPr>
          <a:xfrm>
            <a:off x="830394" y="1191276"/>
            <a:ext cx="745764" cy="45826"/>
            <a:chOff x="4580561" y="2589004"/>
            <a:chExt cx="1064464" cy="25200"/>
          </a:xfrm>
        </p:grpSpPr>
        <p:sp>
          <p:nvSpPr>
            <p:cNvPr id="122" name="Google Shape;122;p16"/>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6"/>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1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6" name="Google Shape;126;p17"/>
          <p:cNvGrpSpPr/>
          <p:nvPr/>
        </p:nvGrpSpPr>
        <p:grpSpPr>
          <a:xfrm>
            <a:off x="830394" y="1191276"/>
            <a:ext cx="745764" cy="45826"/>
            <a:chOff x="4580561" y="2589004"/>
            <a:chExt cx="1064464" cy="25200"/>
          </a:xfrm>
        </p:grpSpPr>
        <p:sp>
          <p:nvSpPr>
            <p:cNvPr id="127" name="Google Shape;127;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 name="Google Shape;129;p1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30" name="Google Shape;130;p17"/>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31" name="Google Shape;131;p17"/>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32" name="Google Shape;132;p1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33" name="Google Shape;133;p17"/>
          <p:cNvGrpSpPr/>
          <p:nvPr/>
        </p:nvGrpSpPr>
        <p:grpSpPr>
          <a:xfrm>
            <a:off x="830394" y="1191276"/>
            <a:ext cx="745764" cy="45826"/>
            <a:chOff x="4580561" y="2589004"/>
            <a:chExt cx="1064464" cy="25200"/>
          </a:xfrm>
        </p:grpSpPr>
        <p:sp>
          <p:nvSpPr>
            <p:cNvPr id="134" name="Google Shape;134;p17"/>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7"/>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36"/>
        <p:cNvGrpSpPr/>
        <p:nvPr/>
      </p:nvGrpSpPr>
      <p:grpSpPr>
        <a:xfrm>
          <a:off x="0" y="0"/>
          <a:ext cx="0" cy="0"/>
          <a:chOff x="0" y="0"/>
          <a:chExt cx="0" cy="0"/>
        </a:xfrm>
      </p:grpSpPr>
      <p:grpSp>
        <p:nvGrpSpPr>
          <p:cNvPr id="137" name="Google Shape;137;p18"/>
          <p:cNvGrpSpPr/>
          <p:nvPr/>
        </p:nvGrpSpPr>
        <p:grpSpPr>
          <a:xfrm>
            <a:off x="830394" y="1191276"/>
            <a:ext cx="745764" cy="45826"/>
            <a:chOff x="4580561" y="2589004"/>
            <a:chExt cx="1064464" cy="25200"/>
          </a:xfrm>
        </p:grpSpPr>
        <p:sp>
          <p:nvSpPr>
            <p:cNvPr id="138" name="Google Shape;138;p1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18"/>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41" name="Google Shape;141;p1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1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 name="Google Shape;144;p19"/>
          <p:cNvGrpSpPr/>
          <p:nvPr/>
        </p:nvGrpSpPr>
        <p:grpSpPr>
          <a:xfrm>
            <a:off x="830394" y="1191276"/>
            <a:ext cx="745764" cy="45826"/>
            <a:chOff x="4580561" y="2589004"/>
            <a:chExt cx="1064464" cy="25200"/>
          </a:xfrm>
        </p:grpSpPr>
        <p:sp>
          <p:nvSpPr>
            <p:cNvPr id="145" name="Google Shape;145;p1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 name="Google Shape;147;p19"/>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48" name="Google Shape;148;p1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49" name="Google Shape;149;p19"/>
          <p:cNvGrpSpPr/>
          <p:nvPr/>
        </p:nvGrpSpPr>
        <p:grpSpPr>
          <a:xfrm>
            <a:off x="830394" y="1191276"/>
            <a:ext cx="745764" cy="45826"/>
            <a:chOff x="4580561" y="2589004"/>
            <a:chExt cx="1064464" cy="25200"/>
          </a:xfrm>
        </p:grpSpPr>
        <p:sp>
          <p:nvSpPr>
            <p:cNvPr id="150" name="Google Shape;150;p19"/>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9"/>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2"/>
        <p:cNvGrpSpPr/>
        <p:nvPr/>
      </p:nvGrpSpPr>
      <p:grpSpPr>
        <a:xfrm>
          <a:off x="0" y="0"/>
          <a:ext cx="0" cy="0"/>
          <a:chOff x="0" y="0"/>
          <a:chExt cx="0" cy="0"/>
        </a:xfrm>
      </p:grpSpPr>
      <p:sp>
        <p:nvSpPr>
          <p:cNvPr id="153" name="Google Shape;153;p2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 name="Google Shape;154;p20"/>
          <p:cNvGrpSpPr/>
          <p:nvPr/>
        </p:nvGrpSpPr>
        <p:grpSpPr>
          <a:xfrm>
            <a:off x="830394" y="1191276"/>
            <a:ext cx="745764" cy="45826"/>
            <a:chOff x="4580561" y="2589004"/>
            <a:chExt cx="1064464" cy="25200"/>
          </a:xfrm>
        </p:grpSpPr>
        <p:sp>
          <p:nvSpPr>
            <p:cNvPr id="155" name="Google Shape;155;p2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20"/>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58" name="Google Shape;158;p20"/>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59" name="Google Shape;159;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60" name="Google Shape;160;p20"/>
          <p:cNvGrpSpPr/>
          <p:nvPr/>
        </p:nvGrpSpPr>
        <p:grpSpPr>
          <a:xfrm>
            <a:off x="830394" y="1191276"/>
            <a:ext cx="745764" cy="45826"/>
            <a:chOff x="4580561" y="2589004"/>
            <a:chExt cx="1064464" cy="25200"/>
          </a:xfrm>
        </p:grpSpPr>
        <p:sp>
          <p:nvSpPr>
            <p:cNvPr id="161" name="Google Shape;161;p20"/>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0"/>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63"/>
        <p:cNvGrpSpPr/>
        <p:nvPr/>
      </p:nvGrpSpPr>
      <p:grpSpPr>
        <a:xfrm>
          <a:off x="0" y="0"/>
          <a:ext cx="0" cy="0"/>
          <a:chOff x="0" y="0"/>
          <a:chExt cx="0" cy="0"/>
        </a:xfrm>
      </p:grpSpPr>
      <p:grpSp>
        <p:nvGrpSpPr>
          <p:cNvPr id="164" name="Google Shape;164;p21"/>
          <p:cNvGrpSpPr/>
          <p:nvPr/>
        </p:nvGrpSpPr>
        <p:grpSpPr>
          <a:xfrm>
            <a:off x="830394" y="4169150"/>
            <a:ext cx="745764" cy="45826"/>
            <a:chOff x="4580561" y="2589004"/>
            <a:chExt cx="1064464" cy="25200"/>
          </a:xfrm>
        </p:grpSpPr>
        <p:sp>
          <p:nvSpPr>
            <p:cNvPr id="165" name="Google Shape;165;p2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 name="Google Shape;167;p21"/>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68" name="Google Shape;168;p2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0"/>
        <p:cNvGrpSpPr/>
        <p:nvPr/>
      </p:nvGrpSpPr>
      <p:grpSpPr>
        <a:xfrm>
          <a:off x="0" y="0"/>
          <a:ext cx="0" cy="0"/>
          <a:chOff x="0" y="0"/>
          <a:chExt cx="0" cy="0"/>
        </a:xfrm>
      </p:grpSpPr>
      <p:grpSp>
        <p:nvGrpSpPr>
          <p:cNvPr id="21" name="Google Shape;21;p3"/>
          <p:cNvGrpSpPr/>
          <p:nvPr/>
        </p:nvGrpSpPr>
        <p:grpSpPr>
          <a:xfrm>
            <a:off x="830392" y="1191256"/>
            <a:ext cx="745763" cy="45826"/>
            <a:chOff x="4580561" y="2589004"/>
            <a:chExt cx="1064464" cy="25200"/>
          </a:xfrm>
        </p:grpSpPr>
        <p:sp>
          <p:nvSpPr>
            <p:cNvPr id="22" name="Google Shape;22;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5" name="Google Shape;25;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sp>
        <p:nvSpPr>
          <p:cNvPr id="170" name="Google Shape;170;p2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 name="Google Shape;171;p22"/>
          <p:cNvGrpSpPr/>
          <p:nvPr/>
        </p:nvGrpSpPr>
        <p:grpSpPr>
          <a:xfrm>
            <a:off x="830394" y="1191276"/>
            <a:ext cx="745764" cy="45826"/>
            <a:chOff x="4580561" y="2589004"/>
            <a:chExt cx="1064464" cy="25200"/>
          </a:xfrm>
        </p:grpSpPr>
        <p:sp>
          <p:nvSpPr>
            <p:cNvPr id="172" name="Google Shape;172;p2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4" name="Google Shape;174;p22"/>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75" name="Google Shape;175;p22"/>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76" name="Google Shape;176;p22"/>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77" name="Google Shape;177;p2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78" name="Google Shape;178;p22"/>
          <p:cNvGrpSpPr/>
          <p:nvPr/>
        </p:nvGrpSpPr>
        <p:grpSpPr>
          <a:xfrm>
            <a:off x="830394" y="1191276"/>
            <a:ext cx="745764" cy="45826"/>
            <a:chOff x="4580561" y="2589004"/>
            <a:chExt cx="1064464" cy="25200"/>
          </a:xfrm>
        </p:grpSpPr>
        <p:sp>
          <p:nvSpPr>
            <p:cNvPr id="179" name="Google Shape;179;p22"/>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2"/>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sp>
        <p:nvSpPr>
          <p:cNvPr id="182" name="Google Shape;182;p23"/>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a:lvl1pPr>
          </a:lstStyle>
          <a:p>
            <a:endParaRPr/>
          </a:p>
        </p:txBody>
      </p:sp>
      <p:sp>
        <p:nvSpPr>
          <p:cNvPr id="183" name="Google Shape;183;p2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84"/>
        <p:cNvGrpSpPr/>
        <p:nvPr/>
      </p:nvGrpSpPr>
      <p:grpSpPr>
        <a:xfrm>
          <a:off x="0" y="0"/>
          <a:ext cx="0" cy="0"/>
          <a:chOff x="0" y="0"/>
          <a:chExt cx="0" cy="0"/>
        </a:xfrm>
      </p:grpSpPr>
      <p:grpSp>
        <p:nvGrpSpPr>
          <p:cNvPr id="185" name="Google Shape;185;p24"/>
          <p:cNvGrpSpPr/>
          <p:nvPr/>
        </p:nvGrpSpPr>
        <p:grpSpPr>
          <a:xfrm>
            <a:off x="830394" y="4169150"/>
            <a:ext cx="745764" cy="45826"/>
            <a:chOff x="4580561" y="2589004"/>
            <a:chExt cx="1064464" cy="25200"/>
          </a:xfrm>
        </p:grpSpPr>
        <p:sp>
          <p:nvSpPr>
            <p:cNvPr id="186" name="Google Shape;186;p2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8" name="Google Shape;188;p24"/>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89" name="Google Shape;189;p24"/>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190" name="Google Shape;190;p2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5"/>
        <p:cNvGrpSpPr/>
        <p:nvPr/>
      </p:nvGrpSpPr>
      <p:grpSpPr>
        <a:xfrm>
          <a:off x="0" y="0"/>
          <a:ext cx="0" cy="0"/>
          <a:chOff x="0" y="0"/>
          <a:chExt cx="0" cy="0"/>
        </a:xfrm>
      </p:grpSpPr>
      <p:sp>
        <p:nvSpPr>
          <p:cNvPr id="196" name="Google Shape;196;p2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6"/>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98" name="Google Shape;198;p26"/>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grpSp>
        <p:nvGrpSpPr>
          <p:cNvPr id="199" name="Google Shape;199;p26"/>
          <p:cNvGrpSpPr/>
          <p:nvPr/>
        </p:nvGrpSpPr>
        <p:grpSpPr>
          <a:xfrm>
            <a:off x="830392" y="1191256"/>
            <a:ext cx="745763" cy="45826"/>
            <a:chOff x="4580561" y="2589004"/>
            <a:chExt cx="1064464" cy="25200"/>
          </a:xfrm>
        </p:grpSpPr>
        <p:sp>
          <p:nvSpPr>
            <p:cNvPr id="200" name="Google Shape;200;p26"/>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6"/>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2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203" name="Google Shape;203;p26"/>
          <p:cNvPicPr preferRelativeResize="0"/>
          <p:nvPr/>
        </p:nvPicPr>
        <p:blipFill rotWithShape="1">
          <a:blip r:embed="rId2">
            <a:alphaModFix/>
          </a:blip>
          <a:srcRect/>
          <a:stretch/>
        </p:blipFill>
        <p:spPr>
          <a:xfrm>
            <a:off x="8091925" y="117350"/>
            <a:ext cx="829975" cy="8299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04"/>
        <p:cNvGrpSpPr/>
        <p:nvPr/>
      </p:nvGrpSpPr>
      <p:grpSpPr>
        <a:xfrm>
          <a:off x="0" y="0"/>
          <a:ext cx="0" cy="0"/>
          <a:chOff x="0" y="0"/>
          <a:chExt cx="0" cy="0"/>
        </a:xfrm>
      </p:grpSpPr>
      <p:grpSp>
        <p:nvGrpSpPr>
          <p:cNvPr id="205" name="Google Shape;205;p27"/>
          <p:cNvGrpSpPr/>
          <p:nvPr/>
        </p:nvGrpSpPr>
        <p:grpSpPr>
          <a:xfrm>
            <a:off x="830392" y="1191256"/>
            <a:ext cx="745763" cy="45826"/>
            <a:chOff x="4580561" y="2589004"/>
            <a:chExt cx="1064464" cy="25200"/>
          </a:xfrm>
        </p:grpSpPr>
        <p:sp>
          <p:nvSpPr>
            <p:cNvPr id="206" name="Google Shape;206;p2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7"/>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 name="Google Shape;208;p27"/>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09" name="Google Shape;209;p2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2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 name="Google Shape;212;p28"/>
          <p:cNvGrpSpPr/>
          <p:nvPr/>
        </p:nvGrpSpPr>
        <p:grpSpPr>
          <a:xfrm>
            <a:off x="830392" y="1191256"/>
            <a:ext cx="745763" cy="45826"/>
            <a:chOff x="4580561" y="2589004"/>
            <a:chExt cx="1064464" cy="25200"/>
          </a:xfrm>
        </p:grpSpPr>
        <p:sp>
          <p:nvSpPr>
            <p:cNvPr id="213" name="Google Shape;213;p2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5" name="Google Shape;215;p28"/>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16" name="Google Shape;216;p2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217" name="Google Shape;217;p28"/>
          <p:cNvGrpSpPr/>
          <p:nvPr/>
        </p:nvGrpSpPr>
        <p:grpSpPr>
          <a:xfrm>
            <a:off x="830392" y="1191256"/>
            <a:ext cx="745763" cy="45826"/>
            <a:chOff x="4580561" y="2589004"/>
            <a:chExt cx="1064464" cy="25200"/>
          </a:xfrm>
        </p:grpSpPr>
        <p:sp>
          <p:nvSpPr>
            <p:cNvPr id="218" name="Google Shape;218;p28"/>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8"/>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sp>
        <p:nvSpPr>
          <p:cNvPr id="221" name="Google Shape;221;p2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2" name="Google Shape;222;p29"/>
          <p:cNvGrpSpPr/>
          <p:nvPr/>
        </p:nvGrpSpPr>
        <p:grpSpPr>
          <a:xfrm>
            <a:off x="830392" y="1191256"/>
            <a:ext cx="745763" cy="45826"/>
            <a:chOff x="4580561" y="2589004"/>
            <a:chExt cx="1064464" cy="25200"/>
          </a:xfrm>
        </p:grpSpPr>
        <p:sp>
          <p:nvSpPr>
            <p:cNvPr id="223" name="Google Shape;223;p2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5" name="Google Shape;225;p29"/>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26" name="Google Shape;226;p29"/>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27" name="Google Shape;227;p2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228" name="Google Shape;228;p29"/>
          <p:cNvGrpSpPr/>
          <p:nvPr/>
        </p:nvGrpSpPr>
        <p:grpSpPr>
          <a:xfrm>
            <a:off x="830392" y="1191256"/>
            <a:ext cx="745763" cy="45826"/>
            <a:chOff x="4580561" y="2589004"/>
            <a:chExt cx="1064464" cy="25200"/>
          </a:xfrm>
        </p:grpSpPr>
        <p:sp>
          <p:nvSpPr>
            <p:cNvPr id="229" name="Google Shape;229;p29"/>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9"/>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231"/>
        <p:cNvGrpSpPr/>
        <p:nvPr/>
      </p:nvGrpSpPr>
      <p:grpSpPr>
        <a:xfrm>
          <a:off x="0" y="0"/>
          <a:ext cx="0" cy="0"/>
          <a:chOff x="0" y="0"/>
          <a:chExt cx="0" cy="0"/>
        </a:xfrm>
      </p:grpSpPr>
      <p:grpSp>
        <p:nvGrpSpPr>
          <p:cNvPr id="232" name="Google Shape;232;p30"/>
          <p:cNvGrpSpPr/>
          <p:nvPr/>
        </p:nvGrpSpPr>
        <p:grpSpPr>
          <a:xfrm>
            <a:off x="830392" y="4169130"/>
            <a:ext cx="745763" cy="45826"/>
            <a:chOff x="4580561" y="2589004"/>
            <a:chExt cx="1064464" cy="25200"/>
          </a:xfrm>
        </p:grpSpPr>
        <p:sp>
          <p:nvSpPr>
            <p:cNvPr id="233" name="Google Shape;233;p3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5" name="Google Shape;235;p30"/>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36" name="Google Shape;236;p3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7"/>
        <p:cNvGrpSpPr/>
        <p:nvPr/>
      </p:nvGrpSpPr>
      <p:grpSpPr>
        <a:xfrm>
          <a:off x="0" y="0"/>
          <a:ext cx="0" cy="0"/>
          <a:chOff x="0" y="0"/>
          <a:chExt cx="0" cy="0"/>
        </a:xfrm>
      </p:grpSpPr>
      <p:sp>
        <p:nvSpPr>
          <p:cNvPr id="238" name="Google Shape;238;p3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9" name="Google Shape;239;p31"/>
          <p:cNvGrpSpPr/>
          <p:nvPr/>
        </p:nvGrpSpPr>
        <p:grpSpPr>
          <a:xfrm>
            <a:off x="830392" y="1191256"/>
            <a:ext cx="745763" cy="45826"/>
            <a:chOff x="4580561" y="2589004"/>
            <a:chExt cx="1064464" cy="25200"/>
          </a:xfrm>
        </p:grpSpPr>
        <p:sp>
          <p:nvSpPr>
            <p:cNvPr id="240" name="Google Shape;240;p3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2" name="Google Shape;242;p31"/>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43" name="Google Shape;243;p31"/>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44" name="Google Shape;244;p31"/>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45" name="Google Shape;245;p3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246" name="Google Shape;246;p31"/>
          <p:cNvGrpSpPr/>
          <p:nvPr/>
        </p:nvGrpSpPr>
        <p:grpSpPr>
          <a:xfrm>
            <a:off x="830392" y="1191256"/>
            <a:ext cx="745763" cy="45826"/>
            <a:chOff x="4580561" y="2589004"/>
            <a:chExt cx="1064464" cy="25200"/>
          </a:xfrm>
        </p:grpSpPr>
        <p:sp>
          <p:nvSpPr>
            <p:cNvPr id="247" name="Google Shape;247;p31"/>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1"/>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9"/>
        <p:cNvGrpSpPr/>
        <p:nvPr/>
      </p:nvGrpSpPr>
      <p:grpSpPr>
        <a:xfrm>
          <a:off x="0" y="0"/>
          <a:ext cx="0" cy="0"/>
          <a:chOff x="0" y="0"/>
          <a:chExt cx="0" cy="0"/>
        </a:xfrm>
      </p:grpSpPr>
      <p:sp>
        <p:nvSpPr>
          <p:cNvPr id="250" name="Google Shape;250;p32"/>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a:lvl1pPr>
          </a:lstStyle>
          <a:p>
            <a:endParaRPr/>
          </a:p>
        </p:txBody>
      </p:sp>
      <p:sp>
        <p:nvSpPr>
          <p:cNvPr id="251" name="Google Shape;251;p3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grpSp>
        <p:nvGrpSpPr>
          <p:cNvPr id="30" name="Google Shape;30;p4"/>
          <p:cNvGrpSpPr/>
          <p:nvPr/>
        </p:nvGrpSpPr>
        <p:grpSpPr>
          <a:xfrm>
            <a:off x="830392" y="1191256"/>
            <a:ext cx="745763" cy="45826"/>
            <a:chOff x="4580561" y="2589004"/>
            <a:chExt cx="1064464" cy="25200"/>
          </a:xfrm>
        </p:grpSpPr>
        <p:sp>
          <p:nvSpPr>
            <p:cNvPr id="31" name="Google Shape;31;p4"/>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4"/>
          <p:cNvPicPr preferRelativeResize="0"/>
          <p:nvPr/>
        </p:nvPicPr>
        <p:blipFill>
          <a:blip r:embed="rId2">
            <a:alphaModFix/>
          </a:blip>
          <a:stretch>
            <a:fillRect/>
          </a:stretch>
        </p:blipFill>
        <p:spPr>
          <a:xfrm>
            <a:off x="8091925" y="117350"/>
            <a:ext cx="829975" cy="8299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252"/>
        <p:cNvGrpSpPr/>
        <p:nvPr/>
      </p:nvGrpSpPr>
      <p:grpSpPr>
        <a:xfrm>
          <a:off x="0" y="0"/>
          <a:ext cx="0" cy="0"/>
          <a:chOff x="0" y="0"/>
          <a:chExt cx="0" cy="0"/>
        </a:xfrm>
      </p:grpSpPr>
      <p:grpSp>
        <p:nvGrpSpPr>
          <p:cNvPr id="253" name="Google Shape;253;p33"/>
          <p:cNvGrpSpPr/>
          <p:nvPr/>
        </p:nvGrpSpPr>
        <p:grpSpPr>
          <a:xfrm>
            <a:off x="830392" y="4169130"/>
            <a:ext cx="745763" cy="45826"/>
            <a:chOff x="4580561" y="2589004"/>
            <a:chExt cx="1064464" cy="25200"/>
          </a:xfrm>
        </p:grpSpPr>
        <p:sp>
          <p:nvSpPr>
            <p:cNvPr id="254" name="Google Shape;254;p3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6" name="Google Shape;256;p33"/>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257" name="Google Shape;257;p33"/>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258" name="Google Shape;258;p3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9"/>
        <p:cNvGrpSpPr/>
        <p:nvPr/>
      </p:nvGrpSpPr>
      <p:grpSpPr>
        <a:xfrm>
          <a:off x="0" y="0"/>
          <a:ext cx="0" cy="0"/>
          <a:chOff x="0" y="0"/>
          <a:chExt cx="0" cy="0"/>
        </a:xfrm>
      </p:grpSpPr>
      <p:sp>
        <p:nvSpPr>
          <p:cNvPr id="260" name="Google Shape;260;p3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5"/>
          <p:cNvGrpSpPr/>
          <p:nvPr/>
        </p:nvGrpSpPr>
        <p:grpSpPr>
          <a:xfrm>
            <a:off x="830392" y="1191256"/>
            <a:ext cx="745763" cy="45826"/>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1" name="Google Shape;41;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2" name="Google Shape;42;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3" name="Google Shape;43;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4" name="Google Shape;44;p5"/>
          <p:cNvGrpSpPr/>
          <p:nvPr/>
        </p:nvGrpSpPr>
        <p:grpSpPr>
          <a:xfrm>
            <a:off x="830392" y="1191256"/>
            <a:ext cx="745763" cy="45826"/>
            <a:chOff x="4580561" y="2589004"/>
            <a:chExt cx="1064464" cy="25200"/>
          </a:xfrm>
        </p:grpSpPr>
        <p:sp>
          <p:nvSpPr>
            <p:cNvPr id="45" name="Google Shape;45;p5"/>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6"/>
          <p:cNvGrpSpPr/>
          <p:nvPr/>
        </p:nvGrpSpPr>
        <p:grpSpPr>
          <a:xfrm>
            <a:off x="830392" y="1191256"/>
            <a:ext cx="745763" cy="45826"/>
            <a:chOff x="4580561" y="2589004"/>
            <a:chExt cx="1064464" cy="25200"/>
          </a:xfrm>
        </p:grpSpPr>
        <p:sp>
          <p:nvSpPr>
            <p:cNvPr id="50" name="Google Shape;50;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4" name="Google Shape;54;p6"/>
          <p:cNvGrpSpPr/>
          <p:nvPr/>
        </p:nvGrpSpPr>
        <p:grpSpPr>
          <a:xfrm>
            <a:off x="830392" y="1191256"/>
            <a:ext cx="745763" cy="45826"/>
            <a:chOff x="4580561" y="2589004"/>
            <a:chExt cx="1064464" cy="25200"/>
          </a:xfrm>
        </p:grpSpPr>
        <p:sp>
          <p:nvSpPr>
            <p:cNvPr id="55" name="Google Shape;55;p6"/>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7"/>
          <p:cNvGrpSpPr/>
          <p:nvPr/>
        </p:nvGrpSpPr>
        <p:grpSpPr>
          <a:xfrm>
            <a:off x="830392" y="1191256"/>
            <a:ext cx="745763" cy="45826"/>
            <a:chOff x="4580561" y="2589004"/>
            <a:chExt cx="1064464" cy="25200"/>
          </a:xfrm>
        </p:grpSpPr>
        <p:sp>
          <p:nvSpPr>
            <p:cNvPr id="60" name="Google Shape;6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3" name="Google Shape;6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4" name="Google Shape;6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5" name="Google Shape;65;p7"/>
          <p:cNvGrpSpPr/>
          <p:nvPr/>
        </p:nvGrpSpPr>
        <p:grpSpPr>
          <a:xfrm>
            <a:off x="830392" y="1191256"/>
            <a:ext cx="745763" cy="45826"/>
            <a:chOff x="4580561" y="2589004"/>
            <a:chExt cx="1064464" cy="25200"/>
          </a:xfrm>
        </p:grpSpPr>
        <p:sp>
          <p:nvSpPr>
            <p:cNvPr id="66" name="Google Shape;66;p7"/>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68"/>
        <p:cNvGrpSpPr/>
        <p:nvPr/>
      </p:nvGrpSpPr>
      <p:grpSpPr>
        <a:xfrm>
          <a:off x="0" y="0"/>
          <a:ext cx="0" cy="0"/>
          <a:chOff x="0" y="0"/>
          <a:chExt cx="0" cy="0"/>
        </a:xfrm>
      </p:grpSpPr>
      <p:grpSp>
        <p:nvGrpSpPr>
          <p:cNvPr id="69" name="Google Shape;69;p8"/>
          <p:cNvGrpSpPr/>
          <p:nvPr/>
        </p:nvGrpSpPr>
        <p:grpSpPr>
          <a:xfrm>
            <a:off x="830392" y="4169130"/>
            <a:ext cx="745763" cy="45826"/>
            <a:chOff x="4580561" y="2589004"/>
            <a:chExt cx="1064464" cy="25200"/>
          </a:xfrm>
        </p:grpSpPr>
        <p:sp>
          <p:nvSpPr>
            <p:cNvPr id="70" name="Google Shape;70;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73" name="Google Shape;73;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9"/>
          <p:cNvGrpSpPr/>
          <p:nvPr/>
        </p:nvGrpSpPr>
        <p:grpSpPr>
          <a:xfrm>
            <a:off x="830392" y="1191256"/>
            <a:ext cx="745763" cy="45826"/>
            <a:chOff x="4580561" y="2589004"/>
            <a:chExt cx="1064464" cy="25200"/>
          </a:xfrm>
        </p:grpSpPr>
        <p:sp>
          <p:nvSpPr>
            <p:cNvPr id="77" name="Google Shape;77;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80" name="Google Shape;80;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81" name="Google Shape;81;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2" name="Google Shape;82;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83" name="Google Shape;83;p9"/>
          <p:cNvGrpSpPr/>
          <p:nvPr/>
        </p:nvGrpSpPr>
        <p:grpSpPr>
          <a:xfrm>
            <a:off x="830392" y="1191256"/>
            <a:ext cx="745763" cy="45826"/>
            <a:chOff x="4580561" y="2589004"/>
            <a:chExt cx="1064464" cy="25200"/>
          </a:xfrm>
        </p:grpSpPr>
        <p:sp>
          <p:nvSpPr>
            <p:cNvPr id="84" name="Google Shape;84;p9"/>
            <p:cNvSpPr/>
            <p:nvPr/>
          </p:nvSpPr>
          <p:spPr>
            <a:xfrm rot="-5400000">
              <a:off x="5366325" y="2335504"/>
              <a:ext cx="25200" cy="532200"/>
            </a:xfrm>
            <a:prstGeom prst="rect">
              <a:avLst/>
            </a:pr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rot="-5400000">
              <a:off x="4836311" y="2333254"/>
              <a:ext cx="25200" cy="5367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88" name="Google Shape;88;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100" name="Google Shape;100;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01" name="Google Shape;101;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193" name="Google Shape;193;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94" name="Google Shape;194;p2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user/uscensusbureau" TargetMode="External"/><Relationship Id="rId3" Type="http://schemas.openxmlformats.org/officeDocument/2006/relationships/hyperlink" Target="https://marincensus2020.org/for-partners/" TargetMode="External"/><Relationship Id="rId7" Type="http://schemas.openxmlformats.org/officeDocument/2006/relationships/hyperlink" Target="https://hagasecontar.org/"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thesocialpresskit.com/first5-2020census" TargetMode="External"/><Relationship Id="rId5" Type="http://schemas.openxmlformats.org/officeDocument/2006/relationships/hyperlink" Target="https://communityactionpartnership.com/census-2020/" TargetMode="External"/><Relationship Id="rId4" Type="http://schemas.openxmlformats.org/officeDocument/2006/relationships/hyperlink" Target="https://uwba.org/censu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arincensus2020.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ctrTitle"/>
          </p:nvPr>
        </p:nvSpPr>
        <p:spPr>
          <a:xfrm>
            <a:off x="729450" y="1322450"/>
            <a:ext cx="7688100" cy="203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Marin County </a:t>
            </a:r>
            <a:endParaRPr/>
          </a:p>
          <a:p>
            <a:pPr marL="0" lvl="0" indent="0" algn="l" rtl="0">
              <a:spcBef>
                <a:spcPts val="0"/>
              </a:spcBef>
              <a:spcAft>
                <a:spcPts val="0"/>
              </a:spcAft>
              <a:buNone/>
            </a:pPr>
            <a:r>
              <a:rPr lang="en"/>
              <a:t>Complete Count Committee Meeting</a:t>
            </a:r>
            <a:endParaRPr/>
          </a:p>
        </p:txBody>
      </p:sp>
      <p:sp>
        <p:nvSpPr>
          <p:cNvPr id="266" name="Google Shape;266;p35"/>
          <p:cNvSpPr txBox="1">
            <a:spLocks noGrp="1"/>
          </p:cNvSpPr>
          <p:nvPr>
            <p:ph type="subTitle" idx="1"/>
          </p:nvPr>
        </p:nvSpPr>
        <p:spPr>
          <a:xfrm>
            <a:off x="727952" y="36331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January 27, 2020</a:t>
            </a:r>
            <a:endParaRPr/>
          </a:p>
        </p:txBody>
      </p:sp>
      <p:pic>
        <p:nvPicPr>
          <p:cNvPr id="267" name="Google Shape;267;p35"/>
          <p:cNvPicPr preferRelativeResize="0"/>
          <p:nvPr/>
        </p:nvPicPr>
        <p:blipFill>
          <a:blip r:embed="rId3">
            <a:alphaModFix/>
          </a:blip>
          <a:stretch>
            <a:fillRect/>
          </a:stretch>
        </p:blipFill>
        <p:spPr>
          <a:xfrm>
            <a:off x="6989400" y="3354500"/>
            <a:ext cx="1428750"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10</a:t>
            </a:fld>
            <a:endParaRPr/>
          </a:p>
        </p:txBody>
      </p:sp>
      <p:sp>
        <p:nvSpPr>
          <p:cNvPr id="372" name="Google Shape;372;p44"/>
          <p:cNvSpPr txBox="1">
            <a:spLocks noGrp="1"/>
          </p:cNvSpPr>
          <p:nvPr>
            <p:ph type="title"/>
          </p:nvPr>
        </p:nvSpPr>
        <p:spPr>
          <a:xfrm>
            <a:off x="727650" y="5666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Marin Complete Count Committee Structure	</a:t>
            </a:r>
            <a:endParaRPr/>
          </a:p>
        </p:txBody>
      </p:sp>
      <p:pic>
        <p:nvPicPr>
          <p:cNvPr id="373" name="Google Shape;373;p44"/>
          <p:cNvPicPr preferRelativeResize="0"/>
          <p:nvPr/>
        </p:nvPicPr>
        <p:blipFill>
          <a:blip r:embed="rId3">
            <a:alphaModFix/>
          </a:blip>
          <a:stretch>
            <a:fillRect/>
          </a:stretch>
        </p:blipFill>
        <p:spPr>
          <a:xfrm>
            <a:off x="923238" y="1334800"/>
            <a:ext cx="7297532" cy="3736901"/>
          </a:xfrm>
          <a:prstGeom prst="rect">
            <a:avLst/>
          </a:prstGeom>
          <a:noFill/>
          <a:ln>
            <a:noFill/>
          </a:ln>
        </p:spPr>
      </p:pic>
      <p:sp>
        <p:nvSpPr>
          <p:cNvPr id="374" name="Google Shape;374;p44"/>
          <p:cNvSpPr/>
          <p:nvPr/>
        </p:nvSpPr>
        <p:spPr>
          <a:xfrm>
            <a:off x="5328500" y="1950500"/>
            <a:ext cx="1840500" cy="3121200"/>
          </a:xfrm>
          <a:prstGeom prst="rect">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5"/>
          <p:cNvSpPr txBox="1">
            <a:spLocks noGrp="1"/>
          </p:cNvSpPr>
          <p:nvPr>
            <p:ph type="title"/>
          </p:nvPr>
        </p:nvSpPr>
        <p:spPr>
          <a:xfrm>
            <a:off x="727650" y="595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Subcommittees to Action Teams</a:t>
            </a:r>
            <a:endParaRPr/>
          </a:p>
        </p:txBody>
      </p:sp>
      <p:sp>
        <p:nvSpPr>
          <p:cNvPr id="380" name="Google Shape;380;p4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81" name="Google Shape;381;p45"/>
          <p:cNvSpPr/>
          <p:nvPr/>
        </p:nvSpPr>
        <p:spPr>
          <a:xfrm rot="-5400000">
            <a:off x="4007750" y="2813975"/>
            <a:ext cx="3647400" cy="525300"/>
          </a:xfrm>
          <a:prstGeom prst="roundRect">
            <a:avLst>
              <a:gd name="adj" fmla="val 16667"/>
            </a:avLst>
          </a:prstGeom>
          <a:solidFill>
            <a:srgbClr val="2F2F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Roboto"/>
                <a:ea typeface="Roboto"/>
                <a:cs typeface="Roboto"/>
                <a:sym typeface="Roboto"/>
              </a:rPr>
              <a:t>Marin Complete Count Committee</a:t>
            </a:r>
            <a:endParaRPr b="1">
              <a:solidFill>
                <a:srgbClr val="FFFFFF"/>
              </a:solidFill>
              <a:latin typeface="Roboto"/>
              <a:ea typeface="Roboto"/>
              <a:cs typeface="Roboto"/>
              <a:sym typeface="Roboto"/>
            </a:endParaRPr>
          </a:p>
        </p:txBody>
      </p:sp>
      <p:sp>
        <p:nvSpPr>
          <p:cNvPr id="382" name="Google Shape;382;p45"/>
          <p:cNvSpPr/>
          <p:nvPr/>
        </p:nvSpPr>
        <p:spPr>
          <a:xfrm>
            <a:off x="6398900" y="2820238"/>
            <a:ext cx="1656300" cy="5253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Events/Tabling</a:t>
            </a:r>
            <a:endParaRPr sz="1100">
              <a:solidFill>
                <a:srgbClr val="FFFFFF"/>
              </a:solidFill>
              <a:latin typeface="Roboto"/>
              <a:ea typeface="Roboto"/>
              <a:cs typeface="Roboto"/>
              <a:sym typeface="Roboto"/>
            </a:endParaRPr>
          </a:p>
        </p:txBody>
      </p:sp>
      <p:sp>
        <p:nvSpPr>
          <p:cNvPr id="383" name="Google Shape;383;p45"/>
          <p:cNvSpPr/>
          <p:nvPr/>
        </p:nvSpPr>
        <p:spPr>
          <a:xfrm>
            <a:off x="6398900" y="4367125"/>
            <a:ext cx="1656300" cy="5253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Roboto"/>
                <a:ea typeface="Roboto"/>
                <a:cs typeface="Roboto"/>
                <a:sym typeface="Roboto"/>
              </a:rPr>
              <a:t>QAC/QAK</a:t>
            </a:r>
            <a:endParaRPr sz="1100">
              <a:solidFill>
                <a:schemeClr val="lt1"/>
              </a:solidFill>
              <a:latin typeface="Roboto"/>
              <a:ea typeface="Roboto"/>
              <a:cs typeface="Roboto"/>
              <a:sym typeface="Roboto"/>
            </a:endParaRPr>
          </a:p>
          <a:p>
            <a:pPr marL="0" lvl="0" indent="0" algn="ctr" rtl="0">
              <a:spcBef>
                <a:spcPts val="0"/>
              </a:spcBef>
              <a:spcAft>
                <a:spcPts val="0"/>
              </a:spcAft>
              <a:buNone/>
            </a:pPr>
            <a:endParaRPr sz="1100">
              <a:solidFill>
                <a:srgbClr val="FFFFFF"/>
              </a:solidFill>
              <a:latin typeface="Roboto"/>
              <a:ea typeface="Roboto"/>
              <a:cs typeface="Roboto"/>
              <a:sym typeface="Roboto"/>
            </a:endParaRPr>
          </a:p>
        </p:txBody>
      </p:sp>
      <p:sp>
        <p:nvSpPr>
          <p:cNvPr id="384" name="Google Shape;384;p45"/>
          <p:cNvSpPr/>
          <p:nvPr/>
        </p:nvSpPr>
        <p:spPr>
          <a:xfrm>
            <a:off x="6398900" y="1273350"/>
            <a:ext cx="1656300" cy="5253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Communications</a:t>
            </a:r>
            <a:endParaRPr sz="1100">
              <a:solidFill>
                <a:srgbClr val="FFFFFF"/>
              </a:solidFill>
              <a:latin typeface="Roboto"/>
              <a:ea typeface="Roboto"/>
              <a:cs typeface="Roboto"/>
              <a:sym typeface="Roboto"/>
            </a:endParaRPr>
          </a:p>
        </p:txBody>
      </p:sp>
      <p:sp>
        <p:nvSpPr>
          <p:cNvPr id="385" name="Google Shape;385;p45"/>
          <p:cNvSpPr/>
          <p:nvPr/>
        </p:nvSpPr>
        <p:spPr>
          <a:xfrm>
            <a:off x="6398900" y="2046794"/>
            <a:ext cx="1656300" cy="5253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Programmatic Outreach</a:t>
            </a:r>
            <a:endParaRPr sz="1100">
              <a:solidFill>
                <a:srgbClr val="FFFFFF"/>
              </a:solidFill>
              <a:latin typeface="Roboto"/>
              <a:ea typeface="Roboto"/>
              <a:cs typeface="Roboto"/>
              <a:sym typeface="Roboto"/>
            </a:endParaRPr>
          </a:p>
        </p:txBody>
      </p:sp>
      <p:sp>
        <p:nvSpPr>
          <p:cNvPr id="386" name="Google Shape;386;p45"/>
          <p:cNvSpPr/>
          <p:nvPr/>
        </p:nvSpPr>
        <p:spPr>
          <a:xfrm>
            <a:off x="6398900" y="3593681"/>
            <a:ext cx="1656300" cy="5253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Canvassing</a:t>
            </a:r>
            <a:endParaRPr sz="1100">
              <a:solidFill>
                <a:srgbClr val="FFFFFF"/>
              </a:solidFill>
              <a:latin typeface="Roboto"/>
              <a:ea typeface="Roboto"/>
              <a:cs typeface="Roboto"/>
              <a:sym typeface="Roboto"/>
            </a:endParaRPr>
          </a:p>
        </p:txBody>
      </p:sp>
      <p:cxnSp>
        <p:nvCxnSpPr>
          <p:cNvPr id="387" name="Google Shape;387;p45"/>
          <p:cNvCxnSpPr>
            <a:stCxn id="388" idx="3"/>
            <a:endCxn id="385" idx="1"/>
          </p:cNvCxnSpPr>
          <p:nvPr/>
        </p:nvCxnSpPr>
        <p:spPr>
          <a:xfrm>
            <a:off x="6094100" y="2308844"/>
            <a:ext cx="304800" cy="600"/>
          </a:xfrm>
          <a:prstGeom prst="bentConnector3">
            <a:avLst>
              <a:gd name="adj1" fmla="val 50000"/>
            </a:avLst>
          </a:prstGeom>
          <a:noFill/>
          <a:ln w="9525" cap="flat" cmpd="sng">
            <a:solidFill>
              <a:srgbClr val="000000"/>
            </a:solidFill>
            <a:prstDash val="solid"/>
            <a:round/>
            <a:headEnd type="none" w="sm" len="sm"/>
            <a:tailEnd type="none" w="sm" len="sm"/>
          </a:ln>
        </p:spPr>
      </p:cxnSp>
      <p:cxnSp>
        <p:nvCxnSpPr>
          <p:cNvPr id="389" name="Google Shape;389;p45"/>
          <p:cNvCxnSpPr>
            <a:stCxn id="386" idx="1"/>
            <a:endCxn id="388" idx="3"/>
          </p:cNvCxnSpPr>
          <p:nvPr/>
        </p:nvCxnSpPr>
        <p:spPr>
          <a:xfrm rot="10800000">
            <a:off x="6094100" y="3026231"/>
            <a:ext cx="304800" cy="830100"/>
          </a:xfrm>
          <a:prstGeom prst="bentConnector2">
            <a:avLst/>
          </a:prstGeom>
          <a:noFill/>
          <a:ln w="9525" cap="flat" cmpd="sng">
            <a:solidFill>
              <a:srgbClr val="000000"/>
            </a:solidFill>
            <a:prstDash val="solid"/>
            <a:round/>
            <a:headEnd type="none" w="sm" len="sm"/>
            <a:tailEnd type="none" w="sm" len="sm"/>
          </a:ln>
        </p:spPr>
      </p:cxnSp>
      <p:sp>
        <p:nvSpPr>
          <p:cNvPr id="390" name="Google Shape;390;p45"/>
          <p:cNvSpPr txBox="1"/>
          <p:nvPr/>
        </p:nvSpPr>
        <p:spPr>
          <a:xfrm>
            <a:off x="546375" y="1614200"/>
            <a:ext cx="2790300" cy="3015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Based on census outreach activities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Each team will have members from each HTC region</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Each team will have members from each HTC group</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Members are able to execute</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391" name="Google Shape;391;p45"/>
          <p:cNvSpPr/>
          <p:nvPr/>
        </p:nvSpPr>
        <p:spPr>
          <a:xfrm>
            <a:off x="3662463" y="1459375"/>
            <a:ext cx="1656300" cy="5253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Marin City</a:t>
            </a:r>
            <a:endParaRPr sz="1100">
              <a:solidFill>
                <a:srgbClr val="FFFFFF"/>
              </a:solidFill>
              <a:latin typeface="Roboto"/>
              <a:ea typeface="Roboto"/>
              <a:cs typeface="Roboto"/>
              <a:sym typeface="Roboto"/>
            </a:endParaRPr>
          </a:p>
        </p:txBody>
      </p:sp>
      <p:sp>
        <p:nvSpPr>
          <p:cNvPr id="392" name="Google Shape;392;p45"/>
          <p:cNvSpPr/>
          <p:nvPr/>
        </p:nvSpPr>
        <p:spPr>
          <a:xfrm>
            <a:off x="3662463" y="2354167"/>
            <a:ext cx="1656300" cy="5253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San Rafael</a:t>
            </a:r>
            <a:endParaRPr sz="1100">
              <a:solidFill>
                <a:srgbClr val="FFFFFF"/>
              </a:solidFill>
              <a:latin typeface="Roboto"/>
              <a:ea typeface="Roboto"/>
              <a:cs typeface="Roboto"/>
              <a:sym typeface="Roboto"/>
            </a:endParaRPr>
          </a:p>
        </p:txBody>
      </p:sp>
      <p:sp>
        <p:nvSpPr>
          <p:cNvPr id="393" name="Google Shape;393;p45"/>
          <p:cNvSpPr/>
          <p:nvPr/>
        </p:nvSpPr>
        <p:spPr>
          <a:xfrm>
            <a:off x="3662463" y="3248958"/>
            <a:ext cx="1656300" cy="5253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Novato</a:t>
            </a:r>
            <a:endParaRPr sz="1100">
              <a:solidFill>
                <a:srgbClr val="FFFFFF"/>
              </a:solidFill>
              <a:latin typeface="Roboto"/>
              <a:ea typeface="Roboto"/>
              <a:cs typeface="Roboto"/>
              <a:sym typeface="Roboto"/>
            </a:endParaRPr>
          </a:p>
        </p:txBody>
      </p:sp>
      <p:sp>
        <p:nvSpPr>
          <p:cNvPr id="394" name="Google Shape;394;p45"/>
          <p:cNvSpPr/>
          <p:nvPr/>
        </p:nvSpPr>
        <p:spPr>
          <a:xfrm>
            <a:off x="3662463" y="4143750"/>
            <a:ext cx="1656300" cy="5253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West Marin</a:t>
            </a:r>
            <a:endParaRPr sz="1100">
              <a:solidFill>
                <a:srgbClr val="FFFFFF"/>
              </a:solidFill>
              <a:latin typeface="Roboto"/>
              <a:ea typeface="Roboto"/>
              <a:cs typeface="Roboto"/>
              <a:sym typeface="Roboto"/>
            </a:endParaRPr>
          </a:p>
        </p:txBody>
      </p:sp>
      <p:cxnSp>
        <p:nvCxnSpPr>
          <p:cNvPr id="395" name="Google Shape;395;p45"/>
          <p:cNvCxnSpPr>
            <a:stCxn id="391" idx="3"/>
          </p:cNvCxnSpPr>
          <p:nvPr/>
        </p:nvCxnSpPr>
        <p:spPr>
          <a:xfrm>
            <a:off x="5318763" y="1722025"/>
            <a:ext cx="253500" cy="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96" name="Google Shape;396;p45"/>
          <p:cNvCxnSpPr>
            <a:stCxn id="392" idx="3"/>
          </p:cNvCxnSpPr>
          <p:nvPr/>
        </p:nvCxnSpPr>
        <p:spPr>
          <a:xfrm>
            <a:off x="5318763" y="2616817"/>
            <a:ext cx="303900" cy="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97" name="Google Shape;397;p45"/>
          <p:cNvCxnSpPr>
            <a:stCxn id="393" idx="3"/>
          </p:cNvCxnSpPr>
          <p:nvPr/>
        </p:nvCxnSpPr>
        <p:spPr>
          <a:xfrm>
            <a:off x="5318763" y="3511608"/>
            <a:ext cx="295500" cy="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98" name="Google Shape;398;p45"/>
          <p:cNvCxnSpPr>
            <a:stCxn id="394" idx="3"/>
          </p:cNvCxnSpPr>
          <p:nvPr/>
        </p:nvCxnSpPr>
        <p:spPr>
          <a:xfrm>
            <a:off x="5318763" y="4406400"/>
            <a:ext cx="253500" cy="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99" name="Google Shape;399;p45"/>
          <p:cNvCxnSpPr/>
          <p:nvPr/>
        </p:nvCxnSpPr>
        <p:spPr>
          <a:xfrm>
            <a:off x="6094100" y="1591469"/>
            <a:ext cx="304800" cy="600"/>
          </a:xfrm>
          <a:prstGeom prst="bentConnector3">
            <a:avLst>
              <a:gd name="adj1" fmla="val 50000"/>
            </a:avLst>
          </a:prstGeom>
          <a:noFill/>
          <a:ln w="9525" cap="flat" cmpd="sng">
            <a:solidFill>
              <a:srgbClr val="000000"/>
            </a:solidFill>
            <a:prstDash val="solid"/>
            <a:round/>
            <a:headEnd type="none" w="sm" len="sm"/>
            <a:tailEnd type="none" w="sm" len="sm"/>
          </a:ln>
        </p:spPr>
      </p:cxnSp>
      <p:cxnSp>
        <p:nvCxnSpPr>
          <p:cNvPr id="400" name="Google Shape;400;p45"/>
          <p:cNvCxnSpPr/>
          <p:nvPr/>
        </p:nvCxnSpPr>
        <p:spPr>
          <a:xfrm>
            <a:off x="6094100" y="3121694"/>
            <a:ext cx="304800" cy="600"/>
          </a:xfrm>
          <a:prstGeom prst="bentConnector3">
            <a:avLst>
              <a:gd name="adj1" fmla="val 50000"/>
            </a:avLst>
          </a:prstGeom>
          <a:noFill/>
          <a:ln w="9525" cap="flat" cmpd="sng">
            <a:solidFill>
              <a:srgbClr val="000000"/>
            </a:solidFill>
            <a:prstDash val="solid"/>
            <a:round/>
            <a:headEnd type="none" w="sm" len="sm"/>
            <a:tailEnd type="none" w="sm" len="sm"/>
          </a:ln>
        </p:spPr>
      </p:cxnSp>
      <p:cxnSp>
        <p:nvCxnSpPr>
          <p:cNvPr id="401" name="Google Shape;401;p45"/>
          <p:cNvCxnSpPr/>
          <p:nvPr/>
        </p:nvCxnSpPr>
        <p:spPr>
          <a:xfrm>
            <a:off x="6094100" y="4651919"/>
            <a:ext cx="304800" cy="600"/>
          </a:xfrm>
          <a:prstGeom prst="bentConnector3">
            <a:avLst>
              <a:gd name="adj1" fmla="val 50000"/>
            </a:avLst>
          </a:prstGeom>
          <a:noFill/>
          <a:ln w="9525" cap="flat" cmpd="sng">
            <a:solidFill>
              <a:srgbClr val="000000"/>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6"/>
          <p:cNvSpPr txBox="1">
            <a:spLocks noGrp="1"/>
          </p:cNvSpPr>
          <p:nvPr>
            <p:ph type="title"/>
          </p:nvPr>
        </p:nvSpPr>
        <p:spPr>
          <a:xfrm>
            <a:off x="729450" y="6328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Action Teams</a:t>
            </a:r>
            <a:endParaRPr/>
          </a:p>
        </p:txBody>
      </p:sp>
      <p:sp>
        <p:nvSpPr>
          <p:cNvPr id="407" name="Google Shape;407;p4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12</a:t>
            </a:fld>
            <a:endParaRPr/>
          </a:p>
        </p:txBody>
      </p:sp>
      <p:pic>
        <p:nvPicPr>
          <p:cNvPr id="408" name="Google Shape;408;p46"/>
          <p:cNvPicPr preferRelativeResize="0"/>
          <p:nvPr/>
        </p:nvPicPr>
        <p:blipFill rotWithShape="1">
          <a:blip r:embed="rId3">
            <a:alphaModFix/>
          </a:blip>
          <a:srcRect/>
          <a:stretch/>
        </p:blipFill>
        <p:spPr>
          <a:xfrm>
            <a:off x="1310640" y="669052"/>
            <a:ext cx="6934087" cy="48554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729450" y="6328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Sharing Resources</a:t>
            </a:r>
            <a:endParaRPr/>
          </a:p>
        </p:txBody>
      </p:sp>
      <p:sp>
        <p:nvSpPr>
          <p:cNvPr id="414" name="Google Shape;414;p4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13</a:t>
            </a:fld>
            <a:endParaRPr/>
          </a:p>
        </p:txBody>
      </p:sp>
      <p:sp>
        <p:nvSpPr>
          <p:cNvPr id="415" name="Google Shape;415;p47"/>
          <p:cNvSpPr/>
          <p:nvPr/>
        </p:nvSpPr>
        <p:spPr>
          <a:xfrm>
            <a:off x="3315457" y="1602300"/>
            <a:ext cx="1235882" cy="2158817"/>
          </a:xfrm>
          <a:prstGeom prst="roundRect">
            <a:avLst>
              <a:gd name="adj" fmla="val 16667"/>
            </a:avLst>
          </a:prstGeom>
          <a:solidFill>
            <a:srgbClr val="463C44"/>
          </a:solidFill>
          <a:ln w="25400" cap="flat" cmpd="sng">
            <a:solidFill>
              <a:srgbClr val="8C8C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6" name="Google Shape;416;p47"/>
          <p:cNvSpPr/>
          <p:nvPr/>
        </p:nvSpPr>
        <p:spPr>
          <a:xfrm>
            <a:off x="4640082" y="1602300"/>
            <a:ext cx="1233440" cy="2158817"/>
          </a:xfrm>
          <a:prstGeom prst="roundRect">
            <a:avLst>
              <a:gd name="adj" fmla="val 16667"/>
            </a:avLst>
          </a:prstGeom>
          <a:solidFill>
            <a:srgbClr val="BEEF62"/>
          </a:solidFill>
          <a:ln w="25400" cap="flat" cmpd="sng">
            <a:solidFill>
              <a:srgbClr val="8C8C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7" name="Google Shape;417;p47"/>
          <p:cNvSpPr/>
          <p:nvPr/>
        </p:nvSpPr>
        <p:spPr>
          <a:xfrm>
            <a:off x="710403" y="1602301"/>
            <a:ext cx="1211919" cy="2164066"/>
          </a:xfrm>
          <a:prstGeom prst="roundRect">
            <a:avLst>
              <a:gd name="adj" fmla="val 16667"/>
            </a:avLst>
          </a:prstGeom>
          <a:solidFill>
            <a:srgbClr val="8BC658"/>
          </a:solidFill>
          <a:ln w="25400" cap="flat" cmpd="sng">
            <a:solidFill>
              <a:srgbClr val="8C8C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8" name="Google Shape;418;p47"/>
          <p:cNvSpPr/>
          <p:nvPr/>
        </p:nvSpPr>
        <p:spPr>
          <a:xfrm>
            <a:off x="2012930" y="1602300"/>
            <a:ext cx="1211919" cy="2164067"/>
          </a:xfrm>
          <a:prstGeom prst="roundRect">
            <a:avLst>
              <a:gd name="adj" fmla="val 16667"/>
            </a:avLst>
          </a:prstGeom>
          <a:solidFill>
            <a:srgbClr val="0075AD"/>
          </a:solidFill>
          <a:ln w="25400" cap="flat" cmpd="sng">
            <a:solidFill>
              <a:srgbClr val="8C8C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9" name="Google Shape;419;p47"/>
          <p:cNvSpPr/>
          <p:nvPr/>
        </p:nvSpPr>
        <p:spPr>
          <a:xfrm>
            <a:off x="5962265" y="1602300"/>
            <a:ext cx="1233440" cy="2158817"/>
          </a:xfrm>
          <a:prstGeom prst="roundRect">
            <a:avLst>
              <a:gd name="adj" fmla="val 16667"/>
            </a:avLst>
          </a:prstGeom>
          <a:solidFill>
            <a:srgbClr val="3D6E73"/>
          </a:solidFill>
          <a:ln w="25400" cap="flat" cmpd="sng">
            <a:solidFill>
              <a:srgbClr val="8C8C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0" name="Google Shape;420;p47"/>
          <p:cNvSpPr/>
          <p:nvPr/>
        </p:nvSpPr>
        <p:spPr>
          <a:xfrm>
            <a:off x="7284448" y="1602300"/>
            <a:ext cx="1247914" cy="2158239"/>
          </a:xfrm>
          <a:prstGeom prst="roundRect">
            <a:avLst>
              <a:gd name="adj" fmla="val 16667"/>
            </a:avLst>
          </a:prstGeom>
          <a:solidFill>
            <a:srgbClr val="F3753A"/>
          </a:solidFill>
          <a:ln w="25400" cap="flat" cmpd="sng">
            <a:solidFill>
              <a:srgbClr val="8C8C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1" name="Google Shape;421;p47"/>
          <p:cNvSpPr txBox="1"/>
          <p:nvPr/>
        </p:nvSpPr>
        <p:spPr>
          <a:xfrm>
            <a:off x="848787" y="1837419"/>
            <a:ext cx="107353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rgbClr val="B3E6FF"/>
                </a:solidFill>
                <a:latin typeface="Arial"/>
                <a:ea typeface="Arial"/>
                <a:cs typeface="Arial"/>
                <a:sym typeface="Arial"/>
              </a:rPr>
              <a:t>Printed Materials</a:t>
            </a:r>
            <a:endParaRPr/>
          </a:p>
        </p:txBody>
      </p:sp>
      <p:sp>
        <p:nvSpPr>
          <p:cNvPr id="422" name="Google Shape;422;p47"/>
          <p:cNvSpPr txBox="1"/>
          <p:nvPr/>
        </p:nvSpPr>
        <p:spPr>
          <a:xfrm>
            <a:off x="2151314" y="1837419"/>
            <a:ext cx="107353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Posters &amp; Signage</a:t>
            </a:r>
            <a:endParaRPr/>
          </a:p>
        </p:txBody>
      </p:sp>
      <p:sp>
        <p:nvSpPr>
          <p:cNvPr id="423" name="Google Shape;423;p47"/>
          <p:cNvSpPr txBox="1"/>
          <p:nvPr/>
        </p:nvSpPr>
        <p:spPr>
          <a:xfrm>
            <a:off x="3365378" y="1837419"/>
            <a:ext cx="1176852" cy="861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rgbClr val="B3E6FF"/>
                </a:solidFill>
                <a:latin typeface="Arial"/>
                <a:ea typeface="Arial"/>
                <a:cs typeface="Arial"/>
                <a:sym typeface="Arial"/>
              </a:rPr>
              <a:t>Advertising</a:t>
            </a:r>
            <a:endParaRPr/>
          </a:p>
          <a:p>
            <a:pPr marL="171450" marR="0" lvl="0" indent="-171450" algn="l" rtl="0">
              <a:lnSpc>
                <a:spcPct val="100000"/>
              </a:lnSpc>
              <a:spcBef>
                <a:spcPts val="0"/>
              </a:spcBef>
              <a:spcAft>
                <a:spcPts val="0"/>
              </a:spcAft>
              <a:buClr>
                <a:srgbClr val="B3E6FF"/>
              </a:buClr>
              <a:buSzPts val="1200"/>
              <a:buFont typeface="Arial"/>
              <a:buChar char="•"/>
            </a:pPr>
            <a:r>
              <a:rPr lang="en" sz="1200" b="1" i="0" u="none" strike="noStrike" cap="none">
                <a:solidFill>
                  <a:srgbClr val="B3E6FF"/>
                </a:solidFill>
                <a:latin typeface="Arial"/>
                <a:ea typeface="Arial"/>
                <a:cs typeface="Arial"/>
                <a:sym typeface="Arial"/>
              </a:rPr>
              <a:t>Outdoor</a:t>
            </a:r>
            <a:endParaRPr/>
          </a:p>
          <a:p>
            <a:pPr marL="171450" marR="0" lvl="0" indent="-171450" algn="l" rtl="0">
              <a:lnSpc>
                <a:spcPct val="100000"/>
              </a:lnSpc>
              <a:spcBef>
                <a:spcPts val="0"/>
              </a:spcBef>
              <a:spcAft>
                <a:spcPts val="0"/>
              </a:spcAft>
              <a:buClr>
                <a:srgbClr val="B3E6FF"/>
              </a:buClr>
              <a:buSzPts val="1200"/>
              <a:buFont typeface="Arial"/>
              <a:buChar char="•"/>
            </a:pPr>
            <a:r>
              <a:rPr lang="en" sz="1200" b="1" i="0" u="none" strike="noStrike" cap="none">
                <a:solidFill>
                  <a:srgbClr val="B3E6FF"/>
                </a:solidFill>
                <a:latin typeface="Arial"/>
                <a:ea typeface="Arial"/>
                <a:cs typeface="Arial"/>
                <a:sym typeface="Arial"/>
              </a:rPr>
              <a:t>Print</a:t>
            </a:r>
            <a:endParaRPr/>
          </a:p>
          <a:p>
            <a:pPr marL="171450" marR="0" lvl="0" indent="-171450" algn="l" rtl="0">
              <a:lnSpc>
                <a:spcPct val="100000"/>
              </a:lnSpc>
              <a:spcBef>
                <a:spcPts val="0"/>
              </a:spcBef>
              <a:spcAft>
                <a:spcPts val="0"/>
              </a:spcAft>
              <a:buClr>
                <a:srgbClr val="B3E6FF"/>
              </a:buClr>
              <a:buSzPts val="1200"/>
              <a:buFont typeface="Arial"/>
              <a:buChar char="•"/>
            </a:pPr>
            <a:r>
              <a:rPr lang="en" sz="1200" b="1" i="0" u="none" strike="noStrike" cap="none">
                <a:solidFill>
                  <a:srgbClr val="B3E6FF"/>
                </a:solidFill>
                <a:latin typeface="Arial"/>
                <a:ea typeface="Arial"/>
                <a:cs typeface="Arial"/>
                <a:sym typeface="Arial"/>
              </a:rPr>
              <a:t>Online</a:t>
            </a:r>
            <a:endParaRPr/>
          </a:p>
        </p:txBody>
      </p:sp>
      <p:sp>
        <p:nvSpPr>
          <p:cNvPr id="424" name="Google Shape;424;p47"/>
          <p:cNvSpPr txBox="1"/>
          <p:nvPr/>
        </p:nvSpPr>
        <p:spPr>
          <a:xfrm>
            <a:off x="4762988" y="1837419"/>
            <a:ext cx="1073535" cy="12618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rgbClr val="0075AD"/>
                </a:solidFill>
                <a:latin typeface="Arial"/>
                <a:ea typeface="Arial"/>
                <a:cs typeface="Arial"/>
                <a:sym typeface="Arial"/>
              </a:rPr>
              <a:t>Media Coverage</a:t>
            </a:r>
            <a:endParaRPr/>
          </a:p>
          <a:p>
            <a:pPr marL="171450" marR="0" lvl="0" indent="-171450" algn="l" rtl="0">
              <a:lnSpc>
                <a:spcPct val="100000"/>
              </a:lnSpc>
              <a:spcBef>
                <a:spcPts val="0"/>
              </a:spcBef>
              <a:spcAft>
                <a:spcPts val="0"/>
              </a:spcAft>
              <a:buClr>
                <a:schemeClr val="lt1"/>
              </a:buClr>
              <a:buSzPts val="1200"/>
              <a:buFont typeface="Arial"/>
              <a:buChar char="•"/>
            </a:pPr>
            <a:r>
              <a:rPr lang="en" sz="1200" b="1" i="0" u="none" strike="noStrike" cap="none">
                <a:solidFill>
                  <a:schemeClr val="lt1"/>
                </a:solidFill>
                <a:latin typeface="Arial"/>
                <a:ea typeface="Arial"/>
                <a:cs typeface="Arial"/>
                <a:sym typeface="Arial"/>
              </a:rPr>
              <a:t>Editorial </a:t>
            </a:r>
            <a:endParaRPr/>
          </a:p>
          <a:p>
            <a:pPr marL="171450" marR="0" lvl="0" indent="-171450" algn="l" rtl="0">
              <a:lnSpc>
                <a:spcPct val="100000"/>
              </a:lnSpc>
              <a:spcBef>
                <a:spcPts val="0"/>
              </a:spcBef>
              <a:spcAft>
                <a:spcPts val="0"/>
              </a:spcAft>
              <a:buClr>
                <a:schemeClr val="lt1"/>
              </a:buClr>
              <a:buSzPts val="1200"/>
              <a:buFont typeface="Arial"/>
              <a:buChar char="•"/>
            </a:pPr>
            <a:r>
              <a:rPr lang="en" sz="1200" b="1" i="0" u="none" strike="noStrike" cap="none">
                <a:solidFill>
                  <a:schemeClr val="lt1"/>
                </a:solidFill>
                <a:latin typeface="Arial"/>
                <a:ea typeface="Arial"/>
                <a:cs typeface="Arial"/>
                <a:sym typeface="Arial"/>
              </a:rPr>
              <a:t>News</a:t>
            </a:r>
            <a:endParaRPr/>
          </a:p>
          <a:p>
            <a:pPr marL="171450" marR="0" lvl="0" indent="-171450" algn="l" rtl="0">
              <a:lnSpc>
                <a:spcPct val="100000"/>
              </a:lnSpc>
              <a:spcBef>
                <a:spcPts val="0"/>
              </a:spcBef>
              <a:spcAft>
                <a:spcPts val="0"/>
              </a:spcAft>
              <a:buClr>
                <a:schemeClr val="lt1"/>
              </a:buClr>
              <a:buSzPts val="1200"/>
              <a:buFont typeface="Arial"/>
              <a:buChar char="•"/>
            </a:pPr>
            <a:r>
              <a:rPr lang="en" sz="1200" b="1" i="0" u="none" strike="noStrike" cap="none">
                <a:solidFill>
                  <a:schemeClr val="lt1"/>
                </a:solidFill>
                <a:latin typeface="Arial"/>
                <a:ea typeface="Arial"/>
                <a:cs typeface="Arial"/>
                <a:sym typeface="Arial"/>
              </a:rPr>
              <a:t>Radio</a:t>
            </a:r>
            <a:endParaRPr/>
          </a:p>
          <a:p>
            <a:pPr marL="171450" marR="0" lvl="0" indent="-171450" algn="l" rtl="0">
              <a:lnSpc>
                <a:spcPct val="100000"/>
              </a:lnSpc>
              <a:spcBef>
                <a:spcPts val="0"/>
              </a:spcBef>
              <a:spcAft>
                <a:spcPts val="0"/>
              </a:spcAft>
              <a:buClr>
                <a:schemeClr val="lt1"/>
              </a:buClr>
              <a:buSzPts val="1200"/>
              <a:buFont typeface="Arial"/>
              <a:buChar char="•"/>
            </a:pPr>
            <a:r>
              <a:rPr lang="en" sz="1200" b="1" i="0" u="none" strike="noStrike" cap="none">
                <a:solidFill>
                  <a:schemeClr val="lt1"/>
                </a:solidFill>
                <a:latin typeface="Arial"/>
                <a:ea typeface="Arial"/>
                <a:cs typeface="Arial"/>
                <a:sym typeface="Arial"/>
              </a:rPr>
              <a:t>TV</a:t>
            </a:r>
            <a:endParaRPr/>
          </a:p>
        </p:txBody>
      </p:sp>
      <p:sp>
        <p:nvSpPr>
          <p:cNvPr id="425" name="Google Shape;425;p47"/>
          <p:cNvSpPr txBox="1"/>
          <p:nvPr/>
        </p:nvSpPr>
        <p:spPr>
          <a:xfrm>
            <a:off x="6021504" y="1837419"/>
            <a:ext cx="1073535"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Speaker Pool for Events</a:t>
            </a:r>
            <a:endParaRPr/>
          </a:p>
        </p:txBody>
      </p:sp>
      <p:sp>
        <p:nvSpPr>
          <p:cNvPr id="426" name="Google Shape;426;p47"/>
          <p:cNvSpPr txBox="1"/>
          <p:nvPr/>
        </p:nvSpPr>
        <p:spPr>
          <a:xfrm>
            <a:off x="7371637" y="1804484"/>
            <a:ext cx="1073535"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Social </a:t>
            </a:r>
            <a:endParaRPr/>
          </a:p>
          <a:p>
            <a:pPr marL="0" marR="0" lvl="0" indent="0" algn="l"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Media </a:t>
            </a:r>
            <a:endParaRPr/>
          </a:p>
          <a:p>
            <a:pPr marL="0" marR="0" lvl="0" indent="0" algn="l"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Content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8"/>
          <p:cNvSpPr/>
          <p:nvPr/>
        </p:nvSpPr>
        <p:spPr>
          <a:xfrm>
            <a:off x="0" y="0"/>
            <a:ext cx="9144000" cy="5143500"/>
          </a:xfrm>
          <a:prstGeom prst="rect">
            <a:avLst/>
          </a:prstGeom>
          <a:solidFill>
            <a:srgbClr val="463C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2" name="Google Shape;432;p4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pic>
        <p:nvPicPr>
          <p:cNvPr id="433" name="Google Shape;433;p48"/>
          <p:cNvPicPr preferRelativeResize="0"/>
          <p:nvPr/>
        </p:nvPicPr>
        <p:blipFill rotWithShape="1">
          <a:blip r:embed="rId3">
            <a:alphaModFix/>
          </a:blip>
          <a:srcRect/>
          <a:stretch/>
        </p:blipFill>
        <p:spPr>
          <a:xfrm>
            <a:off x="3218399" y="502834"/>
            <a:ext cx="6434672" cy="3931089"/>
          </a:xfrm>
          <a:prstGeom prst="rect">
            <a:avLst/>
          </a:prstGeom>
          <a:noFill/>
          <a:ln>
            <a:noFill/>
          </a:ln>
        </p:spPr>
      </p:pic>
      <p:pic>
        <p:nvPicPr>
          <p:cNvPr id="434" name="Google Shape;434;p48"/>
          <p:cNvPicPr preferRelativeResize="0"/>
          <p:nvPr/>
        </p:nvPicPr>
        <p:blipFill rotWithShape="1">
          <a:blip r:embed="rId4">
            <a:alphaModFix/>
          </a:blip>
          <a:srcRect/>
          <a:stretch/>
        </p:blipFill>
        <p:spPr>
          <a:xfrm rot="-1003549">
            <a:off x="685910" y="1610914"/>
            <a:ext cx="2900437" cy="37535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35" name="Google Shape;435;p48"/>
          <p:cNvSpPr/>
          <p:nvPr/>
        </p:nvSpPr>
        <p:spPr>
          <a:xfrm>
            <a:off x="275618" y="127289"/>
            <a:ext cx="2432649" cy="1528533"/>
          </a:xfrm>
          <a:prstGeom prst="rect">
            <a:avLst/>
          </a:prstGeom>
          <a:solidFill>
            <a:schemeClr val="lt1"/>
          </a:solidFill>
          <a:ln w="25400" cap="flat" cmpd="sng">
            <a:solidFill>
              <a:srgbClr val="5252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6" name="Google Shape;436;p48"/>
          <p:cNvPicPr preferRelativeResize="0"/>
          <p:nvPr/>
        </p:nvPicPr>
        <p:blipFill rotWithShape="1">
          <a:blip r:embed="rId5">
            <a:alphaModFix/>
          </a:blip>
          <a:srcRect/>
          <a:stretch/>
        </p:blipFill>
        <p:spPr>
          <a:xfrm>
            <a:off x="491818" y="301006"/>
            <a:ext cx="2000250" cy="1181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9"/>
          <p:cNvSpPr/>
          <p:nvPr/>
        </p:nvSpPr>
        <p:spPr>
          <a:xfrm>
            <a:off x="0" y="0"/>
            <a:ext cx="9144000" cy="5143500"/>
          </a:xfrm>
          <a:prstGeom prst="rect">
            <a:avLst/>
          </a:prstGeom>
          <a:solidFill>
            <a:srgbClr val="463C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2" name="Google Shape;442;p4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15</a:t>
            </a:fld>
            <a:endParaRPr/>
          </a:p>
        </p:txBody>
      </p:sp>
      <p:pic>
        <p:nvPicPr>
          <p:cNvPr id="443" name="Google Shape;443;p49"/>
          <p:cNvPicPr preferRelativeResize="0"/>
          <p:nvPr/>
        </p:nvPicPr>
        <p:blipFill>
          <a:blip r:embed="rId3">
            <a:alphaModFix/>
          </a:blip>
          <a:stretch>
            <a:fillRect/>
          </a:stretch>
        </p:blipFill>
        <p:spPr>
          <a:xfrm>
            <a:off x="1162949" y="414500"/>
            <a:ext cx="3980576" cy="4161427"/>
          </a:xfrm>
          <a:prstGeom prst="rect">
            <a:avLst/>
          </a:prstGeom>
          <a:noFill/>
          <a:ln>
            <a:noFill/>
          </a:ln>
        </p:spPr>
      </p:pic>
      <p:sp>
        <p:nvSpPr>
          <p:cNvPr id="444" name="Google Shape;444;p49"/>
          <p:cNvSpPr txBox="1"/>
          <p:nvPr/>
        </p:nvSpPr>
        <p:spPr>
          <a:xfrm>
            <a:off x="5954825" y="2694225"/>
            <a:ext cx="2219700" cy="17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Lato"/>
                <a:ea typeface="Lato"/>
                <a:cs typeface="Lato"/>
                <a:sym typeface="Lato"/>
              </a:rPr>
              <a:t>Sneak Preview of New Campaign</a:t>
            </a:r>
            <a:br>
              <a:rPr lang="en" sz="2400">
                <a:solidFill>
                  <a:srgbClr val="FFFFFF"/>
                </a:solidFill>
                <a:latin typeface="Lato"/>
                <a:ea typeface="Lato"/>
                <a:cs typeface="Lato"/>
                <a:sym typeface="Lato"/>
              </a:rPr>
            </a:br>
            <a:r>
              <a:rPr lang="en" sz="2400">
                <a:solidFill>
                  <a:srgbClr val="FFFFFF"/>
                </a:solidFill>
                <a:latin typeface="Lato"/>
                <a:ea typeface="Lato"/>
                <a:cs typeface="Lato"/>
                <a:sym typeface="Lato"/>
              </a:rPr>
              <a:t>Theme</a:t>
            </a:r>
            <a:endParaRPr sz="2400">
              <a:solidFill>
                <a:srgbClr val="FFFFFF"/>
              </a:solidFill>
              <a:latin typeface="Lato"/>
              <a:ea typeface="Lato"/>
              <a:cs typeface="Lato"/>
              <a:sym typeface="Lato"/>
            </a:endParaRPr>
          </a:p>
        </p:txBody>
      </p:sp>
      <p:pic>
        <p:nvPicPr>
          <p:cNvPr id="445" name="Google Shape;445;p49"/>
          <p:cNvPicPr preferRelativeResize="0"/>
          <p:nvPr/>
        </p:nvPicPr>
        <p:blipFill rotWithShape="1">
          <a:blip r:embed="rId4">
            <a:alphaModFix/>
          </a:blip>
          <a:srcRect l="65122" b="63727"/>
          <a:stretch/>
        </p:blipFill>
        <p:spPr>
          <a:xfrm>
            <a:off x="5954824" y="414500"/>
            <a:ext cx="3189175" cy="1658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0"/>
          <p:cNvSpPr/>
          <p:nvPr/>
        </p:nvSpPr>
        <p:spPr>
          <a:xfrm>
            <a:off x="0" y="0"/>
            <a:ext cx="9144000" cy="5143500"/>
          </a:xfrm>
          <a:prstGeom prst="rect">
            <a:avLst/>
          </a:prstGeom>
          <a:solidFill>
            <a:srgbClr val="463C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1" name="Google Shape;451;p5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16</a:t>
            </a:fld>
            <a:endParaRPr/>
          </a:p>
        </p:txBody>
      </p:sp>
      <p:sp>
        <p:nvSpPr>
          <p:cNvPr id="452" name="Google Shape;452;p50"/>
          <p:cNvSpPr txBox="1"/>
          <p:nvPr/>
        </p:nvSpPr>
        <p:spPr>
          <a:xfrm>
            <a:off x="1388853" y="1276716"/>
            <a:ext cx="6676845" cy="3416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0" i="0" u="sng" strike="noStrike" cap="none" dirty="0">
                <a:solidFill>
                  <a:srgbClr val="92D050"/>
                </a:solidFill>
                <a:latin typeface="Arial"/>
                <a:ea typeface="Arial"/>
                <a:cs typeface="Arial"/>
                <a:sym typeface="Arial"/>
                <a:hlinkClick r:id="rId3">
                  <a:extLst>
                    <a:ext uri="{A12FA001-AC4F-418D-AE19-62706E023703}">
                      <ahyp:hlinkClr xmlns:ahyp="http://schemas.microsoft.com/office/drawing/2018/hyperlinkcolor" val="tx"/>
                    </a:ext>
                  </a:extLst>
                </a:hlinkClick>
              </a:rPr>
              <a:t>M</a:t>
            </a:r>
            <a:r>
              <a:rPr lang="en" sz="1800" u="sng" dirty="0">
                <a:solidFill>
                  <a:srgbClr val="92D050"/>
                </a:solidFill>
                <a:hlinkClick r:id="rId3">
                  <a:extLst>
                    <a:ext uri="{A12FA001-AC4F-418D-AE19-62706E023703}">
                      <ahyp:hlinkClr xmlns:ahyp="http://schemas.microsoft.com/office/drawing/2018/hyperlinkcolor" val="tx"/>
                    </a:ext>
                  </a:extLst>
                </a:hlinkClick>
              </a:rPr>
              <a:t>ARIN</a:t>
            </a:r>
            <a:r>
              <a:rPr lang="en" sz="1800" b="0" i="0" u="sng" strike="noStrike" cap="none" dirty="0">
                <a:solidFill>
                  <a:srgbClr val="92D05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800" u="sng" dirty="0">
                <a:solidFill>
                  <a:srgbClr val="92D050"/>
                </a:solidFill>
                <a:hlinkClick r:id="rId3">
                  <a:extLst>
                    <a:ext uri="{A12FA001-AC4F-418D-AE19-62706E023703}">
                      <ahyp:hlinkClr xmlns:ahyp="http://schemas.microsoft.com/office/drawing/2018/hyperlinkcolor" val="tx"/>
                    </a:ext>
                  </a:extLst>
                </a:hlinkClick>
              </a:rPr>
              <a:t>CENSUS </a:t>
            </a:r>
            <a:r>
              <a:rPr lang="en" sz="1800" b="0" i="0" u="sng" strike="noStrike" cap="none" dirty="0">
                <a:solidFill>
                  <a:srgbClr val="92D050"/>
                </a:solidFill>
                <a:latin typeface="Arial"/>
                <a:ea typeface="Arial"/>
                <a:cs typeface="Arial"/>
                <a:sym typeface="Arial"/>
                <a:hlinkClick r:id="rId3">
                  <a:extLst>
                    <a:ext uri="{A12FA001-AC4F-418D-AE19-62706E023703}">
                      <ahyp:hlinkClr xmlns:ahyp="http://schemas.microsoft.com/office/drawing/2018/hyperlinkcolor" val="tx"/>
                    </a:ext>
                  </a:extLst>
                </a:hlinkClick>
              </a:rPr>
              <a:t>2020.Org – Resources For Partners</a:t>
            </a:r>
            <a:endParaRPr sz="18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None/>
            </a:pPr>
            <a:r>
              <a:rPr lang="en" sz="1800" b="0" i="0" u="sng" strike="noStrike" cap="none" dirty="0">
                <a:solidFill>
                  <a:srgbClr val="92D050"/>
                </a:solidFill>
                <a:latin typeface="Arial"/>
                <a:ea typeface="Arial"/>
                <a:cs typeface="Arial"/>
                <a:sym typeface="Arial"/>
                <a:hlinkClick r:id="rId4">
                  <a:extLst>
                    <a:ext uri="{A12FA001-AC4F-418D-AE19-62706E023703}">
                      <ahyp:hlinkClr xmlns:ahyp="http://schemas.microsoft.com/office/drawing/2018/hyperlinkcolor" val="tx"/>
                    </a:ext>
                  </a:extLst>
                </a:hlinkClick>
              </a:rPr>
              <a:t>UNITED </a:t>
            </a:r>
            <a:r>
              <a:rPr lang="en" sz="1800" u="sng" dirty="0">
                <a:solidFill>
                  <a:srgbClr val="92D050"/>
                </a:solidFill>
                <a:hlinkClick r:id="rId4">
                  <a:extLst>
                    <a:ext uri="{A12FA001-AC4F-418D-AE19-62706E023703}">
                      <ahyp:hlinkClr xmlns:ahyp="http://schemas.microsoft.com/office/drawing/2018/hyperlinkcolor" val="tx"/>
                    </a:ext>
                  </a:extLst>
                </a:hlinkClick>
              </a:rPr>
              <a:t>WAY</a:t>
            </a:r>
            <a:r>
              <a:rPr lang="en" sz="1800" b="0" i="0" u="sng" strike="noStrike" cap="none" dirty="0">
                <a:solidFill>
                  <a:srgbClr val="92D050"/>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 sz="1800" u="sng" dirty="0">
                <a:solidFill>
                  <a:srgbClr val="92D050"/>
                </a:solidFill>
                <a:hlinkClick r:id="rId4">
                  <a:extLst>
                    <a:ext uri="{A12FA001-AC4F-418D-AE19-62706E023703}">
                      <ahyp:hlinkClr xmlns:ahyp="http://schemas.microsoft.com/office/drawing/2018/hyperlinkcolor" val="tx"/>
                    </a:ext>
                  </a:extLst>
                </a:hlinkClick>
              </a:rPr>
              <a:t>BAY</a:t>
            </a:r>
            <a:r>
              <a:rPr lang="en" sz="1800" b="0" i="0" u="sng" strike="noStrike" cap="none" dirty="0">
                <a:solidFill>
                  <a:srgbClr val="92D050"/>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 sz="1800" u="sng" dirty="0">
                <a:solidFill>
                  <a:srgbClr val="92D050"/>
                </a:solidFill>
                <a:hlinkClick r:id="rId4">
                  <a:extLst>
                    <a:ext uri="{A12FA001-AC4F-418D-AE19-62706E023703}">
                      <ahyp:hlinkClr xmlns:ahyp="http://schemas.microsoft.com/office/drawing/2018/hyperlinkcolor" val="tx"/>
                    </a:ext>
                  </a:extLst>
                </a:hlinkClick>
              </a:rPr>
              <a:t>AREA</a:t>
            </a:r>
            <a:r>
              <a:rPr lang="en" sz="1800" b="0" i="0" u="sng" strike="noStrike" cap="none" dirty="0">
                <a:solidFill>
                  <a:srgbClr val="92D050"/>
                </a:solidFill>
                <a:latin typeface="Arial"/>
                <a:ea typeface="Arial"/>
                <a:cs typeface="Arial"/>
                <a:sym typeface="Arial"/>
                <a:hlinkClick r:id="rId4">
                  <a:extLst>
                    <a:ext uri="{A12FA001-AC4F-418D-AE19-62706E023703}">
                      <ahyp:hlinkClr xmlns:ahyp="http://schemas.microsoft.com/office/drawing/2018/hyperlinkcolor" val="tx"/>
                    </a:ext>
                  </a:extLst>
                </a:hlinkClick>
              </a:rPr>
              <a:t> - Census Page</a:t>
            </a:r>
            <a:br>
              <a:rPr lang="en" sz="1800" b="0" i="0" u="none" strike="noStrike" cap="none" dirty="0">
                <a:solidFill>
                  <a:srgbClr val="92D050"/>
                </a:solidFill>
                <a:latin typeface="Arial"/>
                <a:ea typeface="Arial"/>
                <a:cs typeface="Arial"/>
                <a:sym typeface="Arial"/>
              </a:rPr>
            </a:br>
            <a:br>
              <a:rPr lang="en" sz="1800" b="0" i="0" u="none" strike="noStrike" cap="none" dirty="0">
                <a:solidFill>
                  <a:srgbClr val="92D050"/>
                </a:solidFill>
                <a:latin typeface="Arial"/>
                <a:ea typeface="Arial"/>
                <a:cs typeface="Arial"/>
                <a:sym typeface="Arial"/>
              </a:rPr>
            </a:br>
            <a:r>
              <a:rPr lang="en" sz="1800" b="0" i="0" u="sng" strike="noStrike" cap="none" dirty="0">
                <a:solidFill>
                  <a:srgbClr val="92D050"/>
                </a:solidFill>
                <a:latin typeface="Arial"/>
                <a:ea typeface="Arial"/>
                <a:cs typeface="Arial"/>
                <a:sym typeface="Arial"/>
                <a:hlinkClick r:id="rId5">
                  <a:extLst>
                    <a:ext uri="{A12FA001-AC4F-418D-AE19-62706E023703}">
                      <ahyp:hlinkClr xmlns:ahyp="http://schemas.microsoft.com/office/drawing/2018/hyperlinkcolor" val="tx"/>
                    </a:ext>
                  </a:extLst>
                </a:hlinkClick>
              </a:rPr>
              <a:t>COMMUNITY </a:t>
            </a:r>
            <a:r>
              <a:rPr lang="en" sz="1800" u="sng" dirty="0">
                <a:solidFill>
                  <a:srgbClr val="92D050"/>
                </a:solidFill>
                <a:hlinkClick r:id="rId5">
                  <a:extLst>
                    <a:ext uri="{A12FA001-AC4F-418D-AE19-62706E023703}">
                      <ahyp:hlinkClr xmlns:ahyp="http://schemas.microsoft.com/office/drawing/2018/hyperlinkcolor" val="tx"/>
                    </a:ext>
                  </a:extLst>
                </a:hlinkClick>
              </a:rPr>
              <a:t>ACTION</a:t>
            </a:r>
            <a:r>
              <a:rPr lang="en" sz="1800" b="0" i="0" u="sng" strike="noStrike" cap="none" dirty="0">
                <a:solidFill>
                  <a:srgbClr val="92D050"/>
                </a:solidFill>
                <a:latin typeface="Arial"/>
                <a:ea typeface="Arial"/>
                <a:cs typeface="Arial"/>
                <a:sym typeface="Arial"/>
                <a:hlinkClick r:id="rId5">
                  <a:extLst>
                    <a:ext uri="{A12FA001-AC4F-418D-AE19-62706E023703}">
                      <ahyp:hlinkClr xmlns:ahyp="http://schemas.microsoft.com/office/drawing/2018/hyperlinkcolor" val="tx"/>
                    </a:ext>
                  </a:extLst>
                </a:hlinkClick>
              </a:rPr>
              <a:t> - Census Resource Page</a:t>
            </a:r>
            <a:endParaRPr sz="18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None/>
            </a:pPr>
            <a:endParaRPr sz="1800" b="0" i="0" u="sng" strike="noStrike" cap="none" dirty="0">
              <a:solidFill>
                <a:srgbClr val="92D050"/>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 sz="1800" b="0" i="0" u="sng" strike="noStrike" cap="none" dirty="0">
                <a:solidFill>
                  <a:srgbClr val="92D050"/>
                </a:solidFill>
                <a:latin typeface="Arial"/>
                <a:ea typeface="Arial"/>
                <a:cs typeface="Arial"/>
                <a:sym typeface="Arial"/>
                <a:hlinkClick r:id="rId6">
                  <a:extLst>
                    <a:ext uri="{A12FA001-AC4F-418D-AE19-62706E023703}">
                      <ahyp:hlinkClr xmlns:ahyp="http://schemas.microsoft.com/office/drawing/2018/hyperlinkcolor" val="tx"/>
                    </a:ext>
                  </a:extLst>
                </a:hlinkClick>
              </a:rPr>
              <a:t>F</a:t>
            </a:r>
            <a:r>
              <a:rPr lang="en" sz="1800" u="sng" dirty="0">
                <a:solidFill>
                  <a:srgbClr val="92D050"/>
                </a:solidFill>
                <a:hlinkClick r:id="rId6">
                  <a:extLst>
                    <a:ext uri="{A12FA001-AC4F-418D-AE19-62706E023703}">
                      <ahyp:hlinkClr xmlns:ahyp="http://schemas.microsoft.com/office/drawing/2018/hyperlinkcolor" val="tx"/>
                    </a:ext>
                  </a:extLst>
                </a:hlinkClick>
              </a:rPr>
              <a:t>IRST</a:t>
            </a:r>
            <a:r>
              <a:rPr lang="en" sz="1800" b="0" i="0" u="sng" strike="noStrike" cap="none" dirty="0">
                <a:solidFill>
                  <a:srgbClr val="92D050"/>
                </a:solid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 sz="1800" u="sng" dirty="0">
                <a:solidFill>
                  <a:srgbClr val="92D050"/>
                </a:solidFill>
                <a:hlinkClick r:id="rId6">
                  <a:extLst>
                    <a:ext uri="{A12FA001-AC4F-418D-AE19-62706E023703}">
                      <ahyp:hlinkClr xmlns:ahyp="http://schemas.microsoft.com/office/drawing/2018/hyperlinkcolor" val="tx"/>
                    </a:ext>
                  </a:extLst>
                </a:hlinkClick>
              </a:rPr>
              <a:t>FIVE</a:t>
            </a:r>
            <a:r>
              <a:rPr lang="en" sz="1800" b="0" i="0" u="sng" strike="noStrike" cap="none" dirty="0">
                <a:solidFill>
                  <a:srgbClr val="92D050"/>
                </a:solid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 sz="1800" u="sng" dirty="0">
                <a:solidFill>
                  <a:srgbClr val="92D050"/>
                </a:solidFill>
                <a:hlinkClick r:id="rId6">
                  <a:extLst>
                    <a:ext uri="{A12FA001-AC4F-418D-AE19-62706E023703}">
                      <ahyp:hlinkClr xmlns:ahyp="http://schemas.microsoft.com/office/drawing/2018/hyperlinkcolor" val="tx"/>
                    </a:ext>
                  </a:extLst>
                </a:hlinkClick>
              </a:rPr>
              <a:t>ASSOC </a:t>
            </a:r>
            <a:r>
              <a:rPr lang="en" sz="1800" b="0" i="0" u="sng" strike="noStrike" cap="none" dirty="0">
                <a:solidFill>
                  <a:srgbClr val="92D050"/>
                </a:solidFill>
                <a:latin typeface="Arial"/>
                <a:ea typeface="Arial"/>
                <a:cs typeface="Arial"/>
                <a:sym typeface="Arial"/>
                <a:hlinkClick r:id="rId6">
                  <a:extLst>
                    <a:ext uri="{A12FA001-AC4F-418D-AE19-62706E023703}">
                      <ahyp:hlinkClr xmlns:ahyp="http://schemas.microsoft.com/office/drawing/2018/hyperlinkcolor" val="tx"/>
                    </a:ext>
                  </a:extLst>
                </a:hlinkClick>
              </a:rPr>
              <a:t>of </a:t>
            </a:r>
            <a:r>
              <a:rPr lang="en" sz="1800" u="sng" dirty="0">
                <a:solidFill>
                  <a:srgbClr val="92D050"/>
                </a:solidFill>
                <a:hlinkClick r:id="rId6">
                  <a:extLst>
                    <a:ext uri="{A12FA001-AC4F-418D-AE19-62706E023703}">
                      <ahyp:hlinkClr xmlns:ahyp="http://schemas.microsoft.com/office/drawing/2018/hyperlinkcolor" val="tx"/>
                    </a:ext>
                  </a:extLst>
                </a:hlinkClick>
              </a:rPr>
              <a:t>CALIFORNIA </a:t>
            </a:r>
            <a:r>
              <a:rPr lang="en" sz="1800" b="0" i="0" u="sng" strike="noStrike" cap="none" dirty="0">
                <a:solidFill>
                  <a:srgbClr val="92D050"/>
                </a:solidFill>
                <a:latin typeface="Arial"/>
                <a:ea typeface="Arial"/>
                <a:cs typeface="Arial"/>
                <a:sym typeface="Arial"/>
                <a:hlinkClick r:id="rId6">
                  <a:extLst>
                    <a:ext uri="{A12FA001-AC4F-418D-AE19-62706E023703}">
                      <ahyp:hlinkClr xmlns:ahyp="http://schemas.microsoft.com/office/drawing/2018/hyperlinkcolor" val="tx"/>
                    </a:ext>
                  </a:extLst>
                </a:hlinkClick>
              </a:rPr>
              <a:t>- Social Media Toolkit</a:t>
            </a:r>
            <a:endParaRPr sz="18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None/>
            </a:pPr>
            <a:r>
              <a:rPr lang="en" sz="1800" b="0" i="0" u="sng" strike="noStrike" cap="none" dirty="0">
                <a:solidFill>
                  <a:srgbClr val="92D050"/>
                </a:solidFill>
                <a:latin typeface="Arial"/>
                <a:ea typeface="Arial"/>
                <a:cs typeface="Arial"/>
                <a:sym typeface="Arial"/>
                <a:hlinkClick r:id="rId7">
                  <a:extLst>
                    <a:ext uri="{A12FA001-AC4F-418D-AE19-62706E023703}">
                      <ahyp:hlinkClr xmlns:ahyp="http://schemas.microsoft.com/office/drawing/2018/hyperlinkcolor" val="tx"/>
                    </a:ext>
                  </a:extLst>
                </a:hlinkClick>
              </a:rPr>
              <a:t>NALEO – Hagase Contrar</a:t>
            </a:r>
            <a:endParaRPr sz="18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None/>
            </a:pPr>
            <a:r>
              <a:rPr lang="en" sz="1800" b="0" i="0" u="sng" strike="noStrike" cap="none" dirty="0">
                <a:solidFill>
                  <a:srgbClr val="92D050"/>
                </a:solidFill>
                <a:latin typeface="Arial"/>
                <a:ea typeface="Arial"/>
                <a:cs typeface="Arial"/>
                <a:sym typeface="Arial"/>
                <a:hlinkClick r:id="rId8">
                  <a:extLst>
                    <a:ext uri="{A12FA001-AC4F-418D-AE19-62706E023703}">
                      <ahyp:hlinkClr xmlns:ahyp="http://schemas.microsoft.com/office/drawing/2018/hyperlinkcolor" val="tx"/>
                    </a:ext>
                  </a:extLst>
                </a:hlinkClick>
              </a:rPr>
              <a:t>U.S. </a:t>
            </a:r>
            <a:r>
              <a:rPr lang="en" sz="1800" u="sng" dirty="0">
                <a:solidFill>
                  <a:srgbClr val="92D050"/>
                </a:solidFill>
                <a:hlinkClick r:id="rId8">
                  <a:extLst>
                    <a:ext uri="{A12FA001-AC4F-418D-AE19-62706E023703}">
                      <ahyp:hlinkClr xmlns:ahyp="http://schemas.microsoft.com/office/drawing/2018/hyperlinkcolor" val="tx"/>
                    </a:ext>
                  </a:extLst>
                </a:hlinkClick>
              </a:rPr>
              <a:t>CENSUS</a:t>
            </a:r>
            <a:r>
              <a:rPr lang="en" sz="1800" b="0" i="0" u="sng" strike="noStrike" cap="none" dirty="0">
                <a:solidFill>
                  <a:srgbClr val="92D050"/>
                </a:solidFill>
                <a:latin typeface="Arial"/>
                <a:ea typeface="Arial"/>
                <a:cs typeface="Arial"/>
                <a:sym typeface="Arial"/>
                <a:hlinkClick r:id="rId8">
                  <a:extLst>
                    <a:ext uri="{A12FA001-AC4F-418D-AE19-62706E023703}">
                      <ahyp:hlinkClr xmlns:ahyp="http://schemas.microsoft.com/office/drawing/2018/hyperlinkcolor" val="tx"/>
                    </a:ext>
                  </a:extLst>
                </a:hlinkClick>
              </a:rPr>
              <a:t> </a:t>
            </a:r>
            <a:r>
              <a:rPr lang="en" sz="1800" u="sng" dirty="0">
                <a:solidFill>
                  <a:srgbClr val="92D050"/>
                </a:solidFill>
                <a:hlinkClick r:id="rId8">
                  <a:extLst>
                    <a:ext uri="{A12FA001-AC4F-418D-AE19-62706E023703}">
                      <ahyp:hlinkClr xmlns:ahyp="http://schemas.microsoft.com/office/drawing/2018/hyperlinkcolor" val="tx"/>
                    </a:ext>
                  </a:extLst>
                </a:hlinkClick>
              </a:rPr>
              <a:t>BUREAU </a:t>
            </a:r>
            <a:r>
              <a:rPr lang="en" sz="1800" b="0" i="0" u="sng" strike="noStrike" cap="none" dirty="0">
                <a:solidFill>
                  <a:srgbClr val="92D050"/>
                </a:solidFill>
                <a:latin typeface="Arial"/>
                <a:ea typeface="Arial"/>
                <a:cs typeface="Arial"/>
                <a:sym typeface="Arial"/>
                <a:hlinkClick r:id="rId8">
                  <a:extLst>
                    <a:ext uri="{A12FA001-AC4F-418D-AE19-62706E023703}">
                      <ahyp:hlinkClr xmlns:ahyp="http://schemas.microsoft.com/office/drawing/2018/hyperlinkcolor" val="tx"/>
                    </a:ext>
                  </a:extLst>
                </a:hlinkClick>
              </a:rPr>
              <a:t>YouTube Channel</a:t>
            </a:r>
            <a:endParaRPr sz="18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453" name="Google Shape;453;p50"/>
          <p:cNvSpPr txBox="1"/>
          <p:nvPr/>
        </p:nvSpPr>
        <p:spPr>
          <a:xfrm>
            <a:off x="727650" y="488425"/>
            <a:ext cx="7907392"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1" i="0" u="none" strike="noStrike" cap="none">
                <a:solidFill>
                  <a:srgbClr val="BEEF62"/>
                </a:solidFill>
                <a:latin typeface="Raleway"/>
                <a:ea typeface="Raleway"/>
                <a:cs typeface="Raleway"/>
                <a:sym typeface="Raleway"/>
              </a:rPr>
              <a:t>Resource Links</a:t>
            </a:r>
            <a:r>
              <a:rPr lang="en" sz="2400" b="1" i="0" u="none" strike="noStrike" cap="none">
                <a:solidFill>
                  <a:schemeClr val="lt1"/>
                </a:solidFill>
                <a:latin typeface="Raleway"/>
                <a:ea typeface="Raleway"/>
                <a:cs typeface="Raleway"/>
                <a:sym typeface="Raleway"/>
              </a:rPr>
              <a:t>  </a:t>
            </a:r>
            <a:r>
              <a:rPr lang="en" sz="2000" b="1" i="1" u="none" strike="noStrike" cap="none">
                <a:solidFill>
                  <a:srgbClr val="3D7FA7"/>
                </a:solidFill>
                <a:latin typeface="Raleway"/>
                <a:ea typeface="Raleway"/>
                <a:cs typeface="Raleway"/>
                <a:sym typeface="Raleway"/>
              </a:rPr>
              <a:t>To Be Posted and Shared by Email</a:t>
            </a:r>
            <a:endParaRPr sz="2400" b="1" i="1" u="none" strike="noStrike" cap="none">
              <a:solidFill>
                <a:srgbClr val="3D7FA7"/>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1"/>
          <p:cNvSpPr/>
          <p:nvPr/>
        </p:nvSpPr>
        <p:spPr>
          <a:xfrm>
            <a:off x="0" y="0"/>
            <a:ext cx="9144000" cy="5143500"/>
          </a:xfrm>
          <a:prstGeom prst="rect">
            <a:avLst/>
          </a:prstGeom>
          <a:solidFill>
            <a:srgbClr val="463C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9" name="Google Shape;459;p5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17</a:t>
            </a:fld>
            <a:endParaRPr/>
          </a:p>
        </p:txBody>
      </p:sp>
      <p:sp>
        <p:nvSpPr>
          <p:cNvPr id="460" name="Google Shape;460;p51"/>
          <p:cNvSpPr txBox="1"/>
          <p:nvPr/>
        </p:nvSpPr>
        <p:spPr>
          <a:xfrm>
            <a:off x="1388853" y="1544134"/>
            <a:ext cx="6676845" cy="2031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0" i="0" u="none" strike="noStrike" cap="none">
                <a:solidFill>
                  <a:schemeClr val="lt1"/>
                </a:solidFill>
                <a:latin typeface="Arial"/>
                <a:ea typeface="Arial"/>
                <a:cs typeface="Arial"/>
                <a:sym typeface="Arial"/>
              </a:rPr>
              <a:t>MEDIA RELATIONS</a:t>
            </a:r>
            <a:endParaRPr/>
          </a:p>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 sz="1800" b="0" i="0" u="none" strike="noStrike" cap="none">
                <a:solidFill>
                  <a:schemeClr val="lt1"/>
                </a:solidFill>
                <a:latin typeface="Arial"/>
                <a:ea typeface="Arial"/>
                <a:cs typeface="Arial"/>
                <a:sym typeface="Arial"/>
              </a:rPr>
              <a:t>PAID ADVERTISING – Billboards, Marin Transit, Print</a:t>
            </a:r>
            <a:endParaRPr/>
          </a:p>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 sz="1800" b="0" i="0" u="none" strike="noStrike" cap="none">
                <a:solidFill>
                  <a:schemeClr val="lt1"/>
                </a:solidFill>
                <a:latin typeface="Arial"/>
                <a:ea typeface="Arial"/>
                <a:cs typeface="Arial"/>
                <a:sym typeface="Arial"/>
              </a:rPr>
              <a:t>VOLUNTEERS</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a:solidFill>
                <a:schemeClr val="lt1"/>
              </a:solidFill>
            </a:endParaRPr>
          </a:p>
          <a:p>
            <a:pPr marL="0" marR="0" lvl="0" indent="0" algn="l" rtl="0">
              <a:lnSpc>
                <a:spcPct val="100000"/>
              </a:lnSpc>
              <a:spcBef>
                <a:spcPts val="0"/>
              </a:spcBef>
              <a:spcAft>
                <a:spcPts val="0"/>
              </a:spcAft>
              <a:buNone/>
            </a:pPr>
            <a:r>
              <a:rPr lang="en" sz="1800">
                <a:solidFill>
                  <a:schemeClr val="lt1"/>
                </a:solidFill>
              </a:rPr>
              <a:t>EVENTS</a:t>
            </a:r>
            <a:endParaRPr sz="1800">
              <a:solidFill>
                <a:schemeClr val="lt1"/>
              </a:solidFill>
            </a:endParaRPr>
          </a:p>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 sz="1800" b="0" i="0" u="none" strike="noStrike" cap="none">
                <a:solidFill>
                  <a:schemeClr val="lt1"/>
                </a:solidFill>
                <a:latin typeface="Arial"/>
                <a:ea typeface="Arial"/>
                <a:cs typeface="Arial"/>
                <a:sym typeface="Arial"/>
              </a:rPr>
              <a:t>QACs | QAKs</a:t>
            </a:r>
            <a:endParaRPr/>
          </a:p>
        </p:txBody>
      </p:sp>
      <p:sp>
        <p:nvSpPr>
          <p:cNvPr id="461" name="Google Shape;461;p51"/>
          <p:cNvSpPr txBox="1"/>
          <p:nvPr/>
        </p:nvSpPr>
        <p:spPr>
          <a:xfrm>
            <a:off x="727650" y="488425"/>
            <a:ext cx="7907392"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1" i="0" u="none" strike="noStrike" cap="none">
                <a:solidFill>
                  <a:srgbClr val="BEEF62"/>
                </a:solidFill>
                <a:latin typeface="Raleway"/>
                <a:ea typeface="Raleway"/>
                <a:cs typeface="Raleway"/>
                <a:sym typeface="Raleway"/>
              </a:rPr>
              <a:t>Other Activities </a:t>
            </a:r>
            <a:r>
              <a:rPr lang="en" sz="2400" b="1" i="0" u="none" strike="noStrike" cap="none">
                <a:solidFill>
                  <a:schemeClr val="lt1"/>
                </a:solidFill>
                <a:latin typeface="Raleway"/>
                <a:ea typeface="Raleway"/>
                <a:cs typeface="Raleway"/>
                <a:sym typeface="Raleway"/>
              </a:rPr>
              <a:t> </a:t>
            </a:r>
            <a:r>
              <a:rPr lang="en" sz="2000" b="1" i="1" u="none" strike="noStrike" cap="none">
                <a:solidFill>
                  <a:srgbClr val="3D7FA7"/>
                </a:solidFill>
                <a:latin typeface="Raleway"/>
                <a:ea typeface="Raleway"/>
                <a:cs typeface="Raleway"/>
                <a:sym typeface="Raleway"/>
              </a:rPr>
              <a:t>To Be Coordinated via Action Teams</a:t>
            </a:r>
            <a:endParaRPr sz="2400" b="1" i="1" u="none" strike="noStrike" cap="none">
              <a:solidFill>
                <a:srgbClr val="3D7FA7"/>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2"/>
          <p:cNvSpPr txBox="1">
            <a:spLocks noGrp="1"/>
          </p:cNvSpPr>
          <p:nvPr>
            <p:ph type="title"/>
          </p:nvPr>
        </p:nvSpPr>
        <p:spPr>
          <a:xfrm>
            <a:off x="687425" y="5958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Reporting</a:t>
            </a:r>
            <a:endParaRPr/>
          </a:p>
        </p:txBody>
      </p:sp>
      <p:sp>
        <p:nvSpPr>
          <p:cNvPr id="467" name="Google Shape;467;p52"/>
          <p:cNvSpPr txBox="1">
            <a:spLocks noGrp="1"/>
          </p:cNvSpPr>
          <p:nvPr>
            <p:ph type="body" idx="1"/>
          </p:nvPr>
        </p:nvSpPr>
        <p:spPr>
          <a:xfrm>
            <a:off x="727650" y="1661959"/>
            <a:ext cx="7688700" cy="15384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300"/>
              <a:buNone/>
            </a:pPr>
            <a:r>
              <a:rPr lang="en" sz="1800" b="1" u="sng">
                <a:solidFill>
                  <a:schemeClr val="dk2"/>
                </a:solidFill>
              </a:rPr>
              <a:t>We Suggest:</a:t>
            </a:r>
            <a:br>
              <a:rPr lang="en" sz="1800" b="1">
                <a:solidFill>
                  <a:schemeClr val="dk2"/>
                </a:solidFill>
              </a:rPr>
            </a:br>
            <a:r>
              <a:rPr lang="en" sz="1800" b="1">
                <a:solidFill>
                  <a:schemeClr val="dk2"/>
                </a:solidFill>
              </a:rPr>
              <a:t>Use UWBA </a:t>
            </a:r>
            <a:br>
              <a:rPr lang="en" sz="1800" b="1">
                <a:solidFill>
                  <a:schemeClr val="dk2"/>
                </a:solidFill>
              </a:rPr>
            </a:br>
            <a:r>
              <a:rPr lang="en" sz="1800" b="1">
                <a:solidFill>
                  <a:schemeClr val="dk2"/>
                </a:solidFill>
              </a:rPr>
              <a:t>Excel Sheet</a:t>
            </a:r>
            <a:br>
              <a:rPr lang="en" sz="1800" b="1">
                <a:solidFill>
                  <a:schemeClr val="dk2"/>
                </a:solidFill>
              </a:rPr>
            </a:br>
            <a:r>
              <a:rPr lang="en" sz="1800" b="1">
                <a:solidFill>
                  <a:schemeClr val="dk2"/>
                </a:solidFill>
              </a:rPr>
              <a:t>To Track Your</a:t>
            </a:r>
            <a:br>
              <a:rPr lang="en" sz="1800" b="1">
                <a:solidFill>
                  <a:schemeClr val="dk2"/>
                </a:solidFill>
              </a:rPr>
            </a:br>
            <a:r>
              <a:rPr lang="en" sz="1800" b="1">
                <a:solidFill>
                  <a:schemeClr val="dk2"/>
                </a:solidFill>
              </a:rPr>
              <a:t>Activities</a:t>
            </a:r>
            <a:endParaRPr/>
          </a:p>
        </p:txBody>
      </p:sp>
      <p:sp>
        <p:nvSpPr>
          <p:cNvPr id="468" name="Google Shape;468;p5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18</a:t>
            </a:fld>
            <a:endParaRPr/>
          </a:p>
        </p:txBody>
      </p:sp>
      <p:pic>
        <p:nvPicPr>
          <p:cNvPr id="469" name="Google Shape;469;p52"/>
          <p:cNvPicPr preferRelativeResize="0"/>
          <p:nvPr/>
        </p:nvPicPr>
        <p:blipFill rotWithShape="1">
          <a:blip r:embed="rId3">
            <a:alphaModFix/>
          </a:blip>
          <a:srcRect t="-620" b="2411"/>
          <a:stretch/>
        </p:blipFill>
        <p:spPr>
          <a:xfrm>
            <a:off x="2759915" y="1126758"/>
            <a:ext cx="5944137" cy="3134691"/>
          </a:xfrm>
          <a:prstGeom prst="rect">
            <a:avLst/>
          </a:prstGeom>
          <a:noFill/>
          <a:ln>
            <a:noFill/>
          </a:ln>
        </p:spPr>
      </p:pic>
      <p:sp>
        <p:nvSpPr>
          <p:cNvPr id="470" name="Google Shape;470;p52"/>
          <p:cNvSpPr/>
          <p:nvPr/>
        </p:nvSpPr>
        <p:spPr>
          <a:xfrm>
            <a:off x="727650" y="4411297"/>
            <a:ext cx="7976402"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Lato"/>
                <a:ea typeface="Lato"/>
                <a:cs typeface="Lato"/>
                <a:sym typeface="Lato"/>
              </a:rPr>
              <a:t>Submit your events to MarinCensus2020.org/Events for central tracking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3"/>
          <p:cNvSpPr txBox="1">
            <a:spLocks noGrp="1"/>
          </p:cNvSpPr>
          <p:nvPr>
            <p:ph type="title"/>
          </p:nvPr>
        </p:nvSpPr>
        <p:spPr>
          <a:xfrm>
            <a:off x="727650" y="5500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
        <p:nvSpPr>
          <p:cNvPr id="476" name="Google Shape;476;p53"/>
          <p:cNvSpPr txBox="1">
            <a:spLocks noGrp="1"/>
          </p:cNvSpPr>
          <p:nvPr>
            <p:ph type="body" idx="1"/>
          </p:nvPr>
        </p:nvSpPr>
        <p:spPr>
          <a:xfrm>
            <a:off x="727650" y="1650175"/>
            <a:ext cx="7688700" cy="2261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Identify staff from your organization that will be working with action teams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Provide contact information for action teams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Determine format and timing of Action Team meetings</a:t>
            </a:r>
            <a:endParaRPr sz="2400">
              <a:solidFill>
                <a:srgbClr val="000000"/>
              </a:solidFill>
            </a:endParaRPr>
          </a:p>
        </p:txBody>
      </p:sp>
      <p:sp>
        <p:nvSpPr>
          <p:cNvPr id="477" name="Google Shape;477;p5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727650" y="5944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273" name="Google Shape;273;p36"/>
          <p:cNvSpPr txBox="1">
            <a:spLocks noGrp="1"/>
          </p:cNvSpPr>
          <p:nvPr>
            <p:ph type="body" idx="1"/>
          </p:nvPr>
        </p:nvSpPr>
        <p:spPr>
          <a:xfrm>
            <a:off x="727650" y="1554625"/>
            <a:ext cx="7929600" cy="32484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Char char="●"/>
            </a:pPr>
            <a:r>
              <a:rPr lang="en" sz="2400">
                <a:solidFill>
                  <a:srgbClr val="000000"/>
                </a:solidFill>
              </a:rPr>
              <a:t>Welcome</a:t>
            </a:r>
            <a:endParaRPr sz="240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en" sz="2400">
                <a:solidFill>
                  <a:srgbClr val="000000"/>
                </a:solidFill>
              </a:rPr>
              <a:t>Introductions</a:t>
            </a:r>
            <a:endParaRPr sz="240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en" sz="2400">
                <a:solidFill>
                  <a:srgbClr val="000000"/>
                </a:solidFill>
              </a:rPr>
              <a:t>Timeline</a:t>
            </a:r>
            <a:endParaRPr sz="240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en" sz="2400">
                <a:solidFill>
                  <a:srgbClr val="000000"/>
                </a:solidFill>
              </a:rPr>
              <a:t>Census updates</a:t>
            </a:r>
            <a:endParaRPr sz="240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en" sz="2400">
                <a:solidFill>
                  <a:srgbClr val="000000"/>
                </a:solidFill>
              </a:rPr>
              <a:t>Resources</a:t>
            </a:r>
            <a:endParaRPr sz="240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en" sz="2400">
                <a:solidFill>
                  <a:srgbClr val="000000"/>
                </a:solidFill>
              </a:rPr>
              <a:t>Tracking and reporting</a:t>
            </a:r>
            <a:endParaRPr sz="2400">
              <a:solidFill>
                <a:srgbClr val="000000"/>
              </a:solidFill>
            </a:endParaRPr>
          </a:p>
          <a:p>
            <a:pPr marL="457200" marR="0" lvl="0" indent="-381000" algn="l" rtl="0">
              <a:lnSpc>
                <a:spcPct val="115000"/>
              </a:lnSpc>
              <a:spcBef>
                <a:spcPts val="0"/>
              </a:spcBef>
              <a:spcAft>
                <a:spcPts val="0"/>
              </a:spcAft>
              <a:buClr>
                <a:srgbClr val="000000"/>
              </a:buClr>
              <a:buSzPts val="2400"/>
              <a:buChar char="●"/>
            </a:pPr>
            <a:r>
              <a:rPr lang="en" sz="2400">
                <a:solidFill>
                  <a:srgbClr val="000000"/>
                </a:solidFill>
              </a:rPr>
              <a:t>Action Teams</a:t>
            </a:r>
            <a:endParaRPr sz="2400">
              <a:solidFill>
                <a:srgbClr val="000000"/>
              </a:solidFill>
            </a:endParaRPr>
          </a:p>
        </p:txBody>
      </p:sp>
      <p:sp>
        <p:nvSpPr>
          <p:cNvPr id="274" name="Google Shape;274;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0" u="sng">
                <a:solidFill>
                  <a:schemeClr val="hlink"/>
                </a:solidFill>
                <a:latin typeface="Arial"/>
                <a:ea typeface="Arial"/>
                <a:cs typeface="Arial"/>
                <a:sym typeface="Arial"/>
                <a:hlinkClick r:id="rId3"/>
              </a:rPr>
              <a:t>MarinCensus2020.org</a:t>
            </a:r>
            <a:endParaRPr sz="4800"/>
          </a:p>
        </p:txBody>
      </p:sp>
      <p:sp>
        <p:nvSpPr>
          <p:cNvPr id="483" name="Google Shape;483;p54"/>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p:txBody>
      </p:sp>
      <p:sp>
        <p:nvSpPr>
          <p:cNvPr id="484" name="Google Shape;484;p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sldNum" idx="12"/>
          </p:nvPr>
        </p:nvSpPr>
        <p:spPr>
          <a:xfrm>
            <a:off x="8094552" y="47137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sp>
        <p:nvSpPr>
          <p:cNvPr id="280" name="Google Shape;280;p37"/>
          <p:cNvSpPr txBox="1">
            <a:spLocks noGrp="1"/>
          </p:cNvSpPr>
          <p:nvPr>
            <p:ph type="title"/>
          </p:nvPr>
        </p:nvSpPr>
        <p:spPr>
          <a:xfrm>
            <a:off x="791975" y="574975"/>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Introductions</a:t>
            </a:r>
            <a:endParaRPr/>
          </a:p>
        </p:txBody>
      </p:sp>
      <p:grpSp>
        <p:nvGrpSpPr>
          <p:cNvPr id="281" name="Google Shape;281;p37"/>
          <p:cNvGrpSpPr/>
          <p:nvPr/>
        </p:nvGrpSpPr>
        <p:grpSpPr>
          <a:xfrm>
            <a:off x="1172973" y="1110169"/>
            <a:ext cx="3400625" cy="3283510"/>
            <a:chOff x="2744034" y="1146343"/>
            <a:chExt cx="1827900" cy="2399700"/>
          </a:xfrm>
        </p:grpSpPr>
        <p:sp>
          <p:nvSpPr>
            <p:cNvPr id="282" name="Google Shape;282;p37"/>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flipH="1">
              <a:off x="2832600" y="1686400"/>
              <a:ext cx="1649400" cy="1769700"/>
            </a:xfrm>
            <a:prstGeom prst="snip1Rect">
              <a:avLst>
                <a:gd name="adj" fmla="val 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txBox="1"/>
            <p:nvPr/>
          </p:nvSpPr>
          <p:spPr>
            <a:xfrm>
              <a:off x="2966450" y="1795520"/>
              <a:ext cx="1383000" cy="1476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FFFF"/>
                  </a:solidFill>
                  <a:latin typeface="Roboto"/>
                  <a:ea typeface="Roboto"/>
                  <a:cs typeface="Roboto"/>
                  <a:sym typeface="Roboto"/>
                </a:rPr>
                <a:t>Purpose of Meeting</a:t>
              </a:r>
              <a:endParaRPr sz="1800" b="1">
                <a:solidFill>
                  <a:srgbClr val="FFFFFF"/>
                </a:solidFill>
                <a:latin typeface="Roboto"/>
                <a:ea typeface="Roboto"/>
                <a:cs typeface="Roboto"/>
                <a:sym typeface="Roboto"/>
              </a:endParaRPr>
            </a:p>
            <a:p>
              <a:pPr marL="0" lvl="0" indent="0" algn="ctr" rtl="0">
                <a:lnSpc>
                  <a:spcPct val="100000"/>
                </a:lnSpc>
                <a:spcBef>
                  <a:spcPts val="0"/>
                </a:spcBef>
                <a:spcAft>
                  <a:spcPts val="0"/>
                </a:spcAft>
                <a:buNone/>
              </a:pPr>
              <a:endParaRPr sz="800">
                <a:solidFill>
                  <a:srgbClr val="FFFFFF"/>
                </a:solidFill>
                <a:latin typeface="Roboto"/>
                <a:ea typeface="Roboto"/>
                <a:cs typeface="Roboto"/>
                <a:sym typeface="Roboto"/>
              </a:endParaRPr>
            </a:p>
            <a:p>
              <a:pPr marL="457200" lvl="0" indent="-342900" algn="l" rtl="0">
                <a:lnSpc>
                  <a:spcPct val="100000"/>
                </a:lnSpc>
                <a:spcBef>
                  <a:spcPts val="0"/>
                </a:spcBef>
                <a:spcAft>
                  <a:spcPts val="0"/>
                </a:spcAft>
                <a:buClr>
                  <a:srgbClr val="FFFFFF"/>
                </a:buClr>
                <a:buSzPts val="1800"/>
                <a:buFont typeface="Roboto Medium"/>
                <a:buChar char="●"/>
              </a:pPr>
              <a:r>
                <a:rPr lang="en" sz="1800">
                  <a:solidFill>
                    <a:srgbClr val="FFFFFF"/>
                  </a:solidFill>
                  <a:latin typeface="Roboto Medium"/>
                  <a:ea typeface="Roboto Medium"/>
                  <a:cs typeface="Roboto Medium"/>
                  <a:sym typeface="Roboto Medium"/>
                </a:rPr>
                <a:t>Get everyone up to speed</a:t>
              </a:r>
              <a:endParaRPr sz="1800">
                <a:solidFill>
                  <a:srgbClr val="FFFFFF"/>
                </a:solidFill>
                <a:latin typeface="Roboto Medium"/>
                <a:ea typeface="Roboto Medium"/>
                <a:cs typeface="Roboto Medium"/>
                <a:sym typeface="Roboto Medium"/>
              </a:endParaRPr>
            </a:p>
            <a:p>
              <a:pPr marL="457200" lvl="0" indent="-342900" algn="l" rtl="0">
                <a:lnSpc>
                  <a:spcPct val="100000"/>
                </a:lnSpc>
                <a:spcBef>
                  <a:spcPts val="0"/>
                </a:spcBef>
                <a:spcAft>
                  <a:spcPts val="0"/>
                </a:spcAft>
                <a:buClr>
                  <a:srgbClr val="FFFFFF"/>
                </a:buClr>
                <a:buSzPts val="1800"/>
                <a:buFont typeface="Roboto Medium"/>
                <a:buChar char="●"/>
              </a:pPr>
              <a:r>
                <a:rPr lang="en" sz="1800">
                  <a:solidFill>
                    <a:srgbClr val="FFFFFF"/>
                  </a:solidFill>
                  <a:latin typeface="Roboto Medium"/>
                  <a:ea typeface="Roboto Medium"/>
                  <a:cs typeface="Roboto Medium"/>
                  <a:sym typeface="Roboto Medium"/>
                </a:rPr>
                <a:t>Build action teams</a:t>
              </a:r>
              <a:endParaRPr sz="1800">
                <a:solidFill>
                  <a:srgbClr val="FFFFFF"/>
                </a:solidFill>
                <a:latin typeface="Roboto Medium"/>
                <a:ea typeface="Roboto Medium"/>
                <a:cs typeface="Roboto Medium"/>
                <a:sym typeface="Roboto Medium"/>
              </a:endParaRPr>
            </a:p>
            <a:p>
              <a:pPr marL="457200" lvl="0" indent="-342900" algn="l" rtl="0">
                <a:lnSpc>
                  <a:spcPct val="100000"/>
                </a:lnSpc>
                <a:spcBef>
                  <a:spcPts val="0"/>
                </a:spcBef>
                <a:spcAft>
                  <a:spcPts val="0"/>
                </a:spcAft>
                <a:buClr>
                  <a:srgbClr val="FFFFFF"/>
                </a:buClr>
                <a:buSzPts val="1800"/>
                <a:buFont typeface="Roboto Medium"/>
                <a:buChar char="●"/>
              </a:pPr>
              <a:r>
                <a:rPr lang="en" sz="1800">
                  <a:solidFill>
                    <a:srgbClr val="FFFFFF"/>
                  </a:solidFill>
                  <a:latin typeface="Roboto Medium"/>
                  <a:ea typeface="Roboto Medium"/>
                  <a:cs typeface="Roboto Medium"/>
                  <a:sym typeface="Roboto Medium"/>
                </a:rPr>
                <a:t>Share resources</a:t>
              </a:r>
              <a:endParaRPr sz="1800">
                <a:solidFill>
                  <a:srgbClr val="FFFFFF"/>
                </a:solidFill>
                <a:latin typeface="Roboto Medium"/>
                <a:ea typeface="Roboto Medium"/>
                <a:cs typeface="Roboto Medium"/>
                <a:sym typeface="Roboto Medium"/>
              </a:endParaRPr>
            </a:p>
          </p:txBody>
        </p:sp>
      </p:grpSp>
      <p:grpSp>
        <p:nvGrpSpPr>
          <p:cNvPr id="285" name="Google Shape;285;p37"/>
          <p:cNvGrpSpPr/>
          <p:nvPr/>
        </p:nvGrpSpPr>
        <p:grpSpPr>
          <a:xfrm>
            <a:off x="4573877" y="1727445"/>
            <a:ext cx="3400625" cy="3283510"/>
            <a:chOff x="4572084" y="1597469"/>
            <a:chExt cx="1827900" cy="2399700"/>
          </a:xfrm>
        </p:grpSpPr>
        <p:sp>
          <p:nvSpPr>
            <p:cNvPr id="286" name="Google Shape;286;p37"/>
            <p:cNvSpPr/>
            <p:nvPr/>
          </p:nvSpPr>
          <p:spPr>
            <a:xfrm rot="5400000">
              <a:off x="4286184" y="1883369"/>
              <a:ext cx="2399700" cy="1827900"/>
            </a:xfrm>
            <a:prstGeom prst="rightArrowCallout">
              <a:avLst>
                <a:gd name="adj1" fmla="val 9283"/>
                <a:gd name="adj2" fmla="val 13570"/>
                <a:gd name="adj3" fmla="val 16082"/>
                <a:gd name="adj4" fmla="val 81236"/>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rot="10800000" flipH="1">
              <a:off x="4662018" y="1687411"/>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txBox="1"/>
            <p:nvPr/>
          </p:nvSpPr>
          <p:spPr>
            <a:xfrm>
              <a:off x="4662144" y="1795529"/>
              <a:ext cx="1649400" cy="14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FFFFFF"/>
                  </a:solidFill>
                  <a:latin typeface="Roboto"/>
                  <a:ea typeface="Roboto"/>
                  <a:cs typeface="Roboto"/>
                  <a:sym typeface="Roboto"/>
                </a:rPr>
                <a:t>Briefly share the following:</a:t>
              </a:r>
              <a:endParaRPr sz="800">
                <a:solidFill>
                  <a:srgbClr val="FFFFFF"/>
                </a:solidFill>
                <a:latin typeface="Roboto"/>
                <a:ea typeface="Roboto"/>
                <a:cs typeface="Roboto"/>
                <a:sym typeface="Roboto"/>
              </a:endParaRPr>
            </a:p>
            <a:p>
              <a:pPr marL="457200" marR="0" lvl="0" indent="-381000" algn="l" rtl="0">
                <a:lnSpc>
                  <a:spcPct val="100000"/>
                </a:lnSpc>
                <a:spcBef>
                  <a:spcPts val="1600"/>
                </a:spcBef>
                <a:spcAft>
                  <a:spcPts val="0"/>
                </a:spcAft>
                <a:buClr>
                  <a:srgbClr val="FFFFFF"/>
                </a:buClr>
                <a:buSzPts val="2400"/>
                <a:buFont typeface="Lato"/>
                <a:buChar char="●"/>
              </a:pPr>
              <a:r>
                <a:rPr lang="en" sz="1800">
                  <a:solidFill>
                    <a:srgbClr val="FFFFFF"/>
                  </a:solidFill>
                  <a:latin typeface="Roboto Medium"/>
                  <a:ea typeface="Roboto Medium"/>
                  <a:cs typeface="Roboto Medium"/>
                  <a:sym typeface="Roboto Medium"/>
                </a:rPr>
                <a:t>Name</a:t>
              </a:r>
              <a:endParaRPr sz="1800">
                <a:solidFill>
                  <a:srgbClr val="FFFFFF"/>
                </a:solidFill>
                <a:latin typeface="Roboto Medium"/>
                <a:ea typeface="Roboto Medium"/>
                <a:cs typeface="Roboto Medium"/>
                <a:sym typeface="Roboto Medium"/>
              </a:endParaRPr>
            </a:p>
            <a:p>
              <a:pPr marL="457200" marR="0" lvl="0" indent="-381000" algn="l" rtl="0">
                <a:lnSpc>
                  <a:spcPct val="100000"/>
                </a:lnSpc>
                <a:spcBef>
                  <a:spcPts val="0"/>
                </a:spcBef>
                <a:spcAft>
                  <a:spcPts val="0"/>
                </a:spcAft>
                <a:buClr>
                  <a:srgbClr val="FFFFFF"/>
                </a:buClr>
                <a:buSzPts val="2400"/>
                <a:buFont typeface="Lato"/>
                <a:buChar char="●"/>
              </a:pPr>
              <a:r>
                <a:rPr lang="en" sz="1800">
                  <a:solidFill>
                    <a:srgbClr val="FFFFFF"/>
                  </a:solidFill>
                  <a:latin typeface="Roboto Medium"/>
                  <a:ea typeface="Roboto Medium"/>
                  <a:cs typeface="Roboto Medium"/>
                  <a:sym typeface="Roboto Medium"/>
                </a:rPr>
                <a:t>Org</a:t>
              </a:r>
              <a:endParaRPr sz="1800">
                <a:solidFill>
                  <a:srgbClr val="FFFFFF"/>
                </a:solidFill>
                <a:latin typeface="Roboto Medium"/>
                <a:ea typeface="Roboto Medium"/>
                <a:cs typeface="Roboto Medium"/>
                <a:sym typeface="Roboto Medium"/>
              </a:endParaRPr>
            </a:p>
            <a:p>
              <a:pPr marL="457200" marR="0" lvl="0" indent="-381000" algn="l" rtl="0">
                <a:lnSpc>
                  <a:spcPct val="100000"/>
                </a:lnSpc>
                <a:spcBef>
                  <a:spcPts val="0"/>
                </a:spcBef>
                <a:spcAft>
                  <a:spcPts val="0"/>
                </a:spcAft>
                <a:buClr>
                  <a:srgbClr val="FFFFFF"/>
                </a:buClr>
                <a:buSzPts val="2400"/>
                <a:buFont typeface="Lato"/>
                <a:buChar char="●"/>
              </a:pPr>
              <a:r>
                <a:rPr lang="en" sz="1800">
                  <a:solidFill>
                    <a:srgbClr val="FFFFFF"/>
                  </a:solidFill>
                  <a:latin typeface="Roboto Medium"/>
                  <a:ea typeface="Roboto Medium"/>
                  <a:cs typeface="Roboto Medium"/>
                  <a:sym typeface="Roboto Medium"/>
                </a:rPr>
                <a:t>HTC Group(s)</a:t>
              </a:r>
              <a:endParaRPr sz="1800">
                <a:solidFill>
                  <a:srgbClr val="FFFFFF"/>
                </a:solidFill>
                <a:latin typeface="Roboto Medium"/>
                <a:ea typeface="Roboto Medium"/>
                <a:cs typeface="Roboto Medium"/>
                <a:sym typeface="Roboto Medium"/>
              </a:endParaRPr>
            </a:p>
            <a:p>
              <a:pPr marL="457200" marR="0" lvl="0" indent="-381000" algn="l" rtl="0">
                <a:lnSpc>
                  <a:spcPct val="100000"/>
                </a:lnSpc>
                <a:spcBef>
                  <a:spcPts val="0"/>
                </a:spcBef>
                <a:spcAft>
                  <a:spcPts val="0"/>
                </a:spcAft>
                <a:buClr>
                  <a:srgbClr val="FFFFFF"/>
                </a:buClr>
                <a:buSzPts val="2400"/>
                <a:buFont typeface="Lato"/>
                <a:buChar char="●"/>
              </a:pPr>
              <a:r>
                <a:rPr lang="en" sz="1800">
                  <a:solidFill>
                    <a:srgbClr val="FFFFFF"/>
                  </a:solidFill>
                  <a:latin typeface="Roboto Medium"/>
                  <a:ea typeface="Roboto Medium"/>
                  <a:cs typeface="Roboto Medium"/>
                  <a:sym typeface="Roboto Medium"/>
                </a:rPr>
                <a:t>Activities</a:t>
              </a:r>
              <a:endParaRPr sz="1800">
                <a:solidFill>
                  <a:srgbClr val="FFFFFF"/>
                </a:solidFill>
                <a:latin typeface="Roboto Medium"/>
                <a:ea typeface="Roboto Medium"/>
                <a:cs typeface="Roboto Medium"/>
                <a:sym typeface="Roboto Medium"/>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
        <p:nvSpPr>
          <p:cNvPr id="294" name="Google Shape;294;p38"/>
          <p:cNvSpPr txBox="1">
            <a:spLocks noGrp="1"/>
          </p:cNvSpPr>
          <p:nvPr>
            <p:ph type="title"/>
          </p:nvPr>
        </p:nvSpPr>
        <p:spPr>
          <a:xfrm>
            <a:off x="570125" y="579650"/>
            <a:ext cx="82098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Census Timeline</a:t>
            </a:r>
            <a:endParaRPr/>
          </a:p>
        </p:txBody>
      </p:sp>
      <p:grpSp>
        <p:nvGrpSpPr>
          <p:cNvPr id="295" name="Google Shape;295;p38"/>
          <p:cNvGrpSpPr/>
          <p:nvPr/>
        </p:nvGrpSpPr>
        <p:grpSpPr>
          <a:xfrm>
            <a:off x="41675" y="1864525"/>
            <a:ext cx="8967125" cy="3199199"/>
            <a:chOff x="41675" y="1864525"/>
            <a:chExt cx="8967125" cy="3199199"/>
          </a:xfrm>
        </p:grpSpPr>
        <p:pic>
          <p:nvPicPr>
            <p:cNvPr id="296" name="Google Shape;296;p38"/>
            <p:cNvPicPr preferRelativeResize="0"/>
            <p:nvPr/>
          </p:nvPicPr>
          <p:blipFill rotWithShape="1">
            <a:blip r:embed="rId3">
              <a:alphaModFix/>
            </a:blip>
            <a:srcRect l="1293" t="38486" b="17041"/>
            <a:stretch/>
          </p:blipFill>
          <p:spPr>
            <a:xfrm>
              <a:off x="41675" y="2138375"/>
              <a:ext cx="8967125" cy="2925349"/>
            </a:xfrm>
            <a:prstGeom prst="rect">
              <a:avLst/>
            </a:prstGeom>
            <a:noFill/>
            <a:ln>
              <a:noFill/>
            </a:ln>
          </p:spPr>
        </p:pic>
        <p:cxnSp>
          <p:nvCxnSpPr>
            <p:cNvPr id="297" name="Google Shape;297;p38"/>
            <p:cNvCxnSpPr/>
            <p:nvPr/>
          </p:nvCxnSpPr>
          <p:spPr>
            <a:xfrm>
              <a:off x="150025" y="2274100"/>
              <a:ext cx="2561100" cy="0"/>
            </a:xfrm>
            <a:prstGeom prst="straightConnector1">
              <a:avLst/>
            </a:prstGeom>
            <a:noFill/>
            <a:ln w="28575" cap="flat" cmpd="sng">
              <a:solidFill>
                <a:srgbClr val="990000"/>
              </a:solidFill>
              <a:prstDash val="solid"/>
              <a:round/>
              <a:headEnd type="stealth" w="med" len="med"/>
              <a:tailEnd type="stealth" w="med" len="med"/>
            </a:ln>
          </p:spPr>
        </p:cxnSp>
        <p:cxnSp>
          <p:nvCxnSpPr>
            <p:cNvPr id="298" name="Google Shape;298;p38"/>
            <p:cNvCxnSpPr/>
            <p:nvPr/>
          </p:nvCxnSpPr>
          <p:spPr>
            <a:xfrm>
              <a:off x="2787325" y="2267500"/>
              <a:ext cx="1778700" cy="13200"/>
            </a:xfrm>
            <a:prstGeom prst="straightConnector1">
              <a:avLst/>
            </a:prstGeom>
            <a:noFill/>
            <a:ln w="28575" cap="flat" cmpd="sng">
              <a:solidFill>
                <a:srgbClr val="990000"/>
              </a:solidFill>
              <a:prstDash val="solid"/>
              <a:round/>
              <a:headEnd type="stealth" w="med" len="med"/>
              <a:tailEnd type="stealth" w="med" len="med"/>
            </a:ln>
          </p:spPr>
        </p:cxnSp>
        <p:cxnSp>
          <p:nvCxnSpPr>
            <p:cNvPr id="299" name="Google Shape;299;p38"/>
            <p:cNvCxnSpPr/>
            <p:nvPr/>
          </p:nvCxnSpPr>
          <p:spPr>
            <a:xfrm>
              <a:off x="4640738" y="2274100"/>
              <a:ext cx="1520700" cy="0"/>
            </a:xfrm>
            <a:prstGeom prst="straightConnector1">
              <a:avLst/>
            </a:prstGeom>
            <a:noFill/>
            <a:ln w="28575" cap="flat" cmpd="sng">
              <a:solidFill>
                <a:srgbClr val="990000"/>
              </a:solidFill>
              <a:prstDash val="solid"/>
              <a:round/>
              <a:headEnd type="stealth" w="med" len="med"/>
              <a:tailEnd type="stealth" w="med" len="med"/>
            </a:ln>
          </p:spPr>
        </p:cxnSp>
        <p:cxnSp>
          <p:nvCxnSpPr>
            <p:cNvPr id="300" name="Google Shape;300;p38"/>
            <p:cNvCxnSpPr/>
            <p:nvPr/>
          </p:nvCxnSpPr>
          <p:spPr>
            <a:xfrm>
              <a:off x="6236163" y="2274100"/>
              <a:ext cx="1285800" cy="0"/>
            </a:xfrm>
            <a:prstGeom prst="straightConnector1">
              <a:avLst/>
            </a:prstGeom>
            <a:noFill/>
            <a:ln w="28575" cap="flat" cmpd="sng">
              <a:solidFill>
                <a:srgbClr val="990000"/>
              </a:solidFill>
              <a:prstDash val="solid"/>
              <a:round/>
              <a:headEnd type="stealth" w="med" len="med"/>
              <a:tailEnd type="stealth" w="med" len="med"/>
            </a:ln>
          </p:spPr>
        </p:cxnSp>
        <p:sp>
          <p:nvSpPr>
            <p:cNvPr id="301" name="Google Shape;301;p38"/>
            <p:cNvSpPr txBox="1"/>
            <p:nvPr/>
          </p:nvSpPr>
          <p:spPr>
            <a:xfrm>
              <a:off x="342900" y="1864525"/>
              <a:ext cx="21861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90000"/>
                  </a:solidFill>
                  <a:latin typeface="Lato"/>
                  <a:ea typeface="Lato"/>
                  <a:cs typeface="Lato"/>
                  <a:sym typeface="Lato"/>
                </a:rPr>
                <a:t>Plan</a:t>
              </a:r>
              <a:endParaRPr b="1">
                <a:solidFill>
                  <a:srgbClr val="990000"/>
                </a:solidFill>
                <a:latin typeface="Lato"/>
                <a:ea typeface="Lato"/>
                <a:cs typeface="Lato"/>
                <a:sym typeface="Lato"/>
              </a:endParaRPr>
            </a:p>
          </p:txBody>
        </p:sp>
        <p:sp>
          <p:nvSpPr>
            <p:cNvPr id="302" name="Google Shape;302;p38"/>
            <p:cNvSpPr txBox="1"/>
            <p:nvPr/>
          </p:nvSpPr>
          <p:spPr>
            <a:xfrm>
              <a:off x="2927750" y="1889225"/>
              <a:ext cx="15207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90000"/>
                  </a:solidFill>
                  <a:latin typeface="Lato"/>
                  <a:ea typeface="Lato"/>
                  <a:cs typeface="Lato"/>
                  <a:sym typeface="Lato"/>
                </a:rPr>
                <a:t>Educate</a:t>
              </a:r>
              <a:endParaRPr b="1">
                <a:solidFill>
                  <a:srgbClr val="990000"/>
                </a:solidFill>
                <a:latin typeface="Lato"/>
                <a:ea typeface="Lato"/>
                <a:cs typeface="Lato"/>
                <a:sym typeface="Lato"/>
              </a:endParaRPr>
            </a:p>
          </p:txBody>
        </p:sp>
        <p:sp>
          <p:nvSpPr>
            <p:cNvPr id="303" name="Google Shape;303;p38"/>
            <p:cNvSpPr txBox="1"/>
            <p:nvPr/>
          </p:nvSpPr>
          <p:spPr>
            <a:xfrm>
              <a:off x="4847200" y="1864525"/>
              <a:ext cx="11535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90000"/>
                  </a:solidFill>
                  <a:latin typeface="Lato"/>
                  <a:ea typeface="Lato"/>
                  <a:cs typeface="Lato"/>
                  <a:sym typeface="Lato"/>
                </a:rPr>
                <a:t>Motivate</a:t>
              </a:r>
              <a:endParaRPr b="1">
                <a:solidFill>
                  <a:srgbClr val="990000"/>
                </a:solidFill>
                <a:latin typeface="Lato"/>
                <a:ea typeface="Lato"/>
                <a:cs typeface="Lato"/>
                <a:sym typeface="Lato"/>
              </a:endParaRPr>
            </a:p>
          </p:txBody>
        </p:sp>
        <p:sp>
          <p:nvSpPr>
            <p:cNvPr id="304" name="Google Shape;304;p38"/>
            <p:cNvSpPr txBox="1"/>
            <p:nvPr/>
          </p:nvSpPr>
          <p:spPr>
            <a:xfrm>
              <a:off x="6399450" y="1864525"/>
              <a:ext cx="9729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90000"/>
                  </a:solidFill>
                  <a:latin typeface="Lato"/>
                  <a:ea typeface="Lato"/>
                  <a:cs typeface="Lato"/>
                  <a:sym typeface="Lato"/>
                </a:rPr>
                <a:t>Activate</a:t>
              </a:r>
              <a:endParaRPr b="1">
                <a:solidFill>
                  <a:srgbClr val="990000"/>
                </a:solidFill>
                <a:latin typeface="Lato"/>
                <a:ea typeface="Lato"/>
                <a:cs typeface="Lato"/>
                <a:sym typeface="Lato"/>
              </a:endParaRPr>
            </a:p>
          </p:txBody>
        </p:sp>
      </p:grpSp>
      <p:sp>
        <p:nvSpPr>
          <p:cNvPr id="305" name="Google Shape;305;p38"/>
          <p:cNvSpPr txBox="1"/>
          <p:nvPr/>
        </p:nvSpPr>
        <p:spPr>
          <a:xfrm>
            <a:off x="570125" y="1397500"/>
            <a:ext cx="64980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990000"/>
                </a:solidFill>
                <a:latin typeface="Lato"/>
                <a:ea typeface="Lato"/>
                <a:cs typeface="Lato"/>
                <a:sym typeface="Lato"/>
              </a:rPr>
              <a:t>Count everyone once, only once, and in the right place.  </a:t>
            </a:r>
            <a:endParaRPr sz="1800" b="1">
              <a:solidFill>
                <a:srgbClr val="990000"/>
              </a:solidFill>
              <a:latin typeface="Lato"/>
              <a:ea typeface="Lato"/>
              <a:cs typeface="Lato"/>
              <a:sym typeface="Lato"/>
            </a:endParaRPr>
          </a:p>
        </p:txBody>
      </p:sp>
      <p:cxnSp>
        <p:nvCxnSpPr>
          <p:cNvPr id="306" name="Google Shape;306;p38"/>
          <p:cNvCxnSpPr/>
          <p:nvPr/>
        </p:nvCxnSpPr>
        <p:spPr>
          <a:xfrm rot="10800000" flipH="1">
            <a:off x="7550013" y="2266800"/>
            <a:ext cx="912000" cy="15900"/>
          </a:xfrm>
          <a:prstGeom prst="straightConnector1">
            <a:avLst/>
          </a:prstGeom>
          <a:noFill/>
          <a:ln w="28575" cap="flat" cmpd="sng">
            <a:solidFill>
              <a:srgbClr val="990000"/>
            </a:solidFill>
            <a:prstDash val="solid"/>
            <a:round/>
            <a:headEnd type="stealth" w="med" len="med"/>
            <a:tailEnd type="stealth" w="med" len="med"/>
          </a:ln>
        </p:spPr>
      </p:cxnSp>
      <p:sp>
        <p:nvSpPr>
          <p:cNvPr id="307" name="Google Shape;307;p38"/>
          <p:cNvSpPr txBox="1"/>
          <p:nvPr/>
        </p:nvSpPr>
        <p:spPr>
          <a:xfrm>
            <a:off x="7477875" y="1864525"/>
            <a:ext cx="9729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90000"/>
                </a:solidFill>
                <a:latin typeface="Lato"/>
                <a:ea typeface="Lato"/>
                <a:cs typeface="Lato"/>
                <a:sym typeface="Lato"/>
              </a:rPr>
              <a:t>Evaluate</a:t>
            </a:r>
            <a:endParaRPr b="1">
              <a:solidFill>
                <a:srgbClr val="99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314" name="Google Shape;314;p39"/>
          <p:cNvGrpSpPr/>
          <p:nvPr/>
        </p:nvGrpSpPr>
        <p:grpSpPr>
          <a:xfrm>
            <a:off x="5632333" y="1189824"/>
            <a:ext cx="3305700" cy="3823692"/>
            <a:chOff x="5632317" y="1189775"/>
            <a:chExt cx="3305700" cy="3483050"/>
          </a:xfrm>
        </p:grpSpPr>
        <p:sp>
          <p:nvSpPr>
            <p:cNvPr id="315" name="Google Shape;315;p39"/>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NRFU</a:t>
              </a:r>
              <a:endParaRPr sz="1800">
                <a:solidFill>
                  <a:srgbClr val="FFFFFF"/>
                </a:solidFill>
                <a:latin typeface="Roboto"/>
                <a:ea typeface="Roboto"/>
                <a:cs typeface="Roboto"/>
                <a:sym typeface="Roboto"/>
              </a:endParaRPr>
            </a:p>
            <a:p>
              <a:pPr marL="0" lvl="0" indent="0" algn="ctr" rtl="0">
                <a:spcBef>
                  <a:spcPts val="0"/>
                </a:spcBef>
                <a:spcAft>
                  <a:spcPts val="0"/>
                </a:spcAft>
                <a:buNone/>
              </a:pPr>
              <a:r>
                <a:rPr lang="en" sz="1800">
                  <a:solidFill>
                    <a:srgbClr val="FFFFFF"/>
                  </a:solidFill>
                  <a:latin typeface="Roboto"/>
                  <a:ea typeface="Roboto"/>
                  <a:cs typeface="Roboto"/>
                  <a:sym typeface="Roboto"/>
                </a:rPr>
                <a:t>April - July</a:t>
              </a:r>
              <a:endParaRPr sz="1800">
                <a:solidFill>
                  <a:srgbClr val="FFFFFF"/>
                </a:solidFill>
                <a:latin typeface="Roboto"/>
                <a:ea typeface="Roboto"/>
                <a:cs typeface="Roboto"/>
                <a:sym typeface="Roboto"/>
              </a:endParaRPr>
            </a:p>
          </p:txBody>
        </p:sp>
        <p:sp>
          <p:nvSpPr>
            <p:cNvPr id="316" name="Google Shape;316;p39"/>
            <p:cNvSpPr txBox="1"/>
            <p:nvPr/>
          </p:nvSpPr>
          <p:spPr>
            <a:xfrm>
              <a:off x="5777500" y="2057125"/>
              <a:ext cx="30024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Mailing #5: 4/23 4/30 “It’s not too late” postcard</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Local census follow up in person if no response</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CCC urges households who do not respond to cooperate with census takers</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Last day to respond online: 7/31</a:t>
              </a:r>
              <a:endParaRPr sz="1200">
                <a:latin typeface="Roboto"/>
                <a:ea typeface="Roboto"/>
                <a:cs typeface="Roboto"/>
                <a:sym typeface="Roboto"/>
              </a:endParaRPr>
            </a:p>
          </p:txBody>
        </p:sp>
      </p:grpSp>
      <p:grpSp>
        <p:nvGrpSpPr>
          <p:cNvPr id="317" name="Google Shape;317;p39"/>
          <p:cNvGrpSpPr/>
          <p:nvPr/>
        </p:nvGrpSpPr>
        <p:grpSpPr>
          <a:xfrm>
            <a:off x="0" y="1190031"/>
            <a:ext cx="3546900" cy="3822063"/>
            <a:chOff x="0" y="1189989"/>
            <a:chExt cx="3546900" cy="3482835"/>
          </a:xfrm>
        </p:grpSpPr>
        <p:sp>
          <p:nvSpPr>
            <p:cNvPr id="318" name="Google Shape;318;p39"/>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Motivate</a:t>
              </a:r>
              <a:endParaRPr sz="1800">
                <a:solidFill>
                  <a:srgbClr val="FFFFFF"/>
                </a:solidFill>
                <a:latin typeface="Roboto"/>
                <a:ea typeface="Roboto"/>
                <a:cs typeface="Roboto"/>
                <a:sym typeface="Roboto"/>
              </a:endParaRPr>
            </a:p>
            <a:p>
              <a:pPr marL="0" lvl="0" indent="0" algn="ctr" rtl="0">
                <a:spcBef>
                  <a:spcPts val="0"/>
                </a:spcBef>
                <a:spcAft>
                  <a:spcPts val="0"/>
                </a:spcAft>
                <a:buNone/>
              </a:pPr>
              <a:r>
                <a:rPr lang="en" sz="1800">
                  <a:solidFill>
                    <a:srgbClr val="FFFFFF"/>
                  </a:solidFill>
                  <a:latin typeface="Roboto"/>
                  <a:ea typeface="Roboto"/>
                  <a:cs typeface="Roboto"/>
                  <a:sym typeface="Roboto"/>
                </a:rPr>
                <a:t>Feb - March</a:t>
              </a:r>
              <a:endParaRPr sz="1800">
                <a:solidFill>
                  <a:srgbClr val="FFFFFF"/>
                </a:solidFill>
                <a:latin typeface="Roboto"/>
                <a:ea typeface="Roboto"/>
                <a:cs typeface="Roboto"/>
                <a:sym typeface="Roboto"/>
              </a:endParaRPr>
            </a:p>
          </p:txBody>
        </p:sp>
        <p:sp>
          <p:nvSpPr>
            <p:cNvPr id="319" name="Google Shape;319;p39"/>
            <p:cNvSpPr txBox="1"/>
            <p:nvPr/>
          </p:nvSpPr>
          <p:spPr>
            <a:xfrm>
              <a:off x="143475" y="2057124"/>
              <a:ext cx="30513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CCC begins community organization efforts</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Self Response: 3/12 - 4/30</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(Respond online &amp; via telephone)</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Mailing census forms begins: </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#1: 3/16 - 3/23 sent to homes</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#2: 3/20 - 3/27 sent to non-respondents</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Census advertising campaign</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320" name="Google Shape;320;p39"/>
          <p:cNvGrpSpPr/>
          <p:nvPr/>
        </p:nvGrpSpPr>
        <p:grpSpPr>
          <a:xfrm>
            <a:off x="2944192" y="1189783"/>
            <a:ext cx="3305700" cy="3838321"/>
            <a:chOff x="2944204" y="1189775"/>
            <a:chExt cx="3305700" cy="3483050"/>
          </a:xfrm>
        </p:grpSpPr>
        <p:sp>
          <p:nvSpPr>
            <p:cNvPr id="321" name="Google Shape;321;p39"/>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Activate</a:t>
              </a:r>
              <a:endParaRPr sz="1800">
                <a:solidFill>
                  <a:srgbClr val="FFFFFF"/>
                </a:solidFill>
                <a:latin typeface="Roboto"/>
                <a:ea typeface="Roboto"/>
                <a:cs typeface="Roboto"/>
                <a:sym typeface="Roboto"/>
              </a:endParaRPr>
            </a:p>
            <a:p>
              <a:pPr marL="0" lvl="0" indent="0" algn="ctr" rtl="0">
                <a:spcBef>
                  <a:spcPts val="0"/>
                </a:spcBef>
                <a:spcAft>
                  <a:spcPts val="0"/>
                </a:spcAft>
                <a:buNone/>
              </a:pPr>
              <a:r>
                <a:rPr lang="en" sz="1800">
                  <a:solidFill>
                    <a:srgbClr val="FFFFFF"/>
                  </a:solidFill>
                  <a:latin typeface="Roboto"/>
                  <a:ea typeface="Roboto"/>
                  <a:cs typeface="Roboto"/>
                  <a:sym typeface="Roboto"/>
                </a:rPr>
                <a:t>March - April </a:t>
              </a:r>
              <a:endParaRPr sz="1800">
                <a:solidFill>
                  <a:srgbClr val="FFFFFF"/>
                </a:solidFill>
                <a:latin typeface="Roboto"/>
                <a:ea typeface="Roboto"/>
                <a:cs typeface="Roboto"/>
                <a:sym typeface="Roboto"/>
              </a:endParaRPr>
            </a:p>
          </p:txBody>
        </p:sp>
        <p:sp>
          <p:nvSpPr>
            <p:cNvPr id="322" name="Google Shape;322;p39"/>
            <p:cNvSpPr txBox="1"/>
            <p:nvPr/>
          </p:nvSpPr>
          <p:spPr>
            <a:xfrm>
              <a:off x="3088150" y="2057125"/>
              <a:ext cx="27603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Mailing #3: 3/30-4/6  postcards sent</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Homeless Count: 3/30 - 4/1</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Service Based Enumeration (transitory locations)</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Group Quarters Count</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April 1 - National Census Day</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Mailing #4: 4/12 - 4/19 letter &amp; paper sent</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sp>
        <p:nvSpPr>
          <p:cNvPr id="323" name="Google Shape;323;p39"/>
          <p:cNvSpPr txBox="1">
            <a:spLocks noGrp="1"/>
          </p:cNvSpPr>
          <p:nvPr>
            <p:ph type="title"/>
          </p:nvPr>
        </p:nvSpPr>
        <p:spPr>
          <a:xfrm>
            <a:off x="570125" y="579650"/>
            <a:ext cx="82098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Census Timeline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729450" y="606900"/>
            <a:ext cx="83556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Historically Undercounted Communities</a:t>
            </a:r>
            <a:endParaRPr/>
          </a:p>
        </p:txBody>
      </p:sp>
      <p:sp>
        <p:nvSpPr>
          <p:cNvPr id="329" name="Google Shape;329;p40"/>
          <p:cNvSpPr txBox="1">
            <a:spLocks noGrp="1"/>
          </p:cNvSpPr>
          <p:nvPr>
            <p:ph type="body" idx="1"/>
          </p:nvPr>
        </p:nvSpPr>
        <p:spPr>
          <a:xfrm>
            <a:off x="729450" y="1960475"/>
            <a:ext cx="3111600" cy="27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highlight>
                  <a:srgbClr val="FFFFFF"/>
                </a:highlight>
              </a:rPr>
              <a:t>A population may be hard to</a:t>
            </a:r>
            <a:r>
              <a:rPr lang="en" sz="2400">
                <a:solidFill>
                  <a:srgbClr val="990000"/>
                </a:solidFill>
                <a:highlight>
                  <a:srgbClr val="FFFFFF"/>
                </a:highlight>
              </a:rPr>
              <a:t> </a:t>
            </a:r>
            <a:r>
              <a:rPr lang="en" sz="2400" b="1" i="1">
                <a:solidFill>
                  <a:srgbClr val="990000"/>
                </a:solidFill>
                <a:highlight>
                  <a:srgbClr val="FFFFFF"/>
                </a:highlight>
              </a:rPr>
              <a:t>identify</a:t>
            </a:r>
            <a:r>
              <a:rPr lang="en" sz="2400">
                <a:solidFill>
                  <a:srgbClr val="000000"/>
                </a:solidFill>
                <a:highlight>
                  <a:srgbClr val="FFFFFF"/>
                </a:highlight>
              </a:rPr>
              <a:t>, hard to </a:t>
            </a:r>
            <a:r>
              <a:rPr lang="en" sz="2400" b="1" i="1">
                <a:solidFill>
                  <a:srgbClr val="990000"/>
                </a:solidFill>
                <a:highlight>
                  <a:srgbClr val="FFFFFF"/>
                </a:highlight>
              </a:rPr>
              <a:t>reach</a:t>
            </a:r>
            <a:r>
              <a:rPr lang="en" sz="2400">
                <a:solidFill>
                  <a:srgbClr val="000000"/>
                </a:solidFill>
                <a:highlight>
                  <a:srgbClr val="FFFFFF"/>
                </a:highlight>
              </a:rPr>
              <a:t>, hard to </a:t>
            </a:r>
            <a:r>
              <a:rPr lang="en" sz="2400" b="1" i="1">
                <a:solidFill>
                  <a:srgbClr val="990000"/>
                </a:solidFill>
                <a:highlight>
                  <a:srgbClr val="FFFFFF"/>
                </a:highlight>
              </a:rPr>
              <a:t>persuade</a:t>
            </a:r>
            <a:r>
              <a:rPr lang="en" sz="2400">
                <a:solidFill>
                  <a:srgbClr val="000000"/>
                </a:solidFill>
                <a:highlight>
                  <a:srgbClr val="FFFFFF"/>
                </a:highlight>
              </a:rPr>
              <a:t>, hard to </a:t>
            </a:r>
            <a:r>
              <a:rPr lang="en" sz="2400" b="1" i="1">
                <a:solidFill>
                  <a:srgbClr val="990000"/>
                </a:solidFill>
                <a:highlight>
                  <a:srgbClr val="FFFFFF"/>
                </a:highlight>
              </a:rPr>
              <a:t>interview</a:t>
            </a:r>
            <a:r>
              <a:rPr lang="en" sz="2400">
                <a:solidFill>
                  <a:srgbClr val="990000"/>
                </a:solidFill>
                <a:highlight>
                  <a:srgbClr val="FFFFFF"/>
                </a:highlight>
              </a:rPr>
              <a:t>, </a:t>
            </a:r>
            <a:r>
              <a:rPr lang="en" sz="2400">
                <a:solidFill>
                  <a:srgbClr val="000000"/>
                </a:solidFill>
                <a:highlight>
                  <a:srgbClr val="FFFFFF"/>
                </a:highlight>
              </a:rPr>
              <a:t>or perhaps all of these.</a:t>
            </a:r>
            <a:endParaRPr sz="2400">
              <a:solidFill>
                <a:srgbClr val="000000"/>
              </a:solidFill>
              <a:highlight>
                <a:srgbClr val="FFFFFF"/>
              </a:highlight>
            </a:endParaRPr>
          </a:p>
          <a:p>
            <a:pPr marL="0" lvl="0" indent="0" algn="l" rtl="0">
              <a:spcBef>
                <a:spcPts val="1000"/>
              </a:spcBef>
              <a:spcAft>
                <a:spcPts val="0"/>
              </a:spcAft>
              <a:buNone/>
            </a:pPr>
            <a:endParaRPr sz="1400">
              <a:solidFill>
                <a:srgbClr val="333333"/>
              </a:solidFill>
              <a:highlight>
                <a:srgbClr val="FFFFFF"/>
              </a:highlight>
              <a:latin typeface="Arial"/>
              <a:ea typeface="Arial"/>
              <a:cs typeface="Arial"/>
              <a:sym typeface="Arial"/>
            </a:endParaRPr>
          </a:p>
          <a:p>
            <a:pPr marL="0" lvl="0" indent="0" algn="l" rtl="0">
              <a:spcBef>
                <a:spcPts val="800"/>
              </a:spcBef>
              <a:spcAft>
                <a:spcPts val="1600"/>
              </a:spcAft>
              <a:buNone/>
            </a:pPr>
            <a:endParaRPr sz="1400">
              <a:solidFill>
                <a:srgbClr val="2A2A2A"/>
              </a:solidFill>
              <a:highlight>
                <a:srgbClr val="FFFFFF"/>
              </a:highlight>
              <a:latin typeface="Arial"/>
              <a:ea typeface="Arial"/>
              <a:cs typeface="Arial"/>
              <a:sym typeface="Arial"/>
            </a:endParaRPr>
          </a:p>
        </p:txBody>
      </p:sp>
      <p:sp>
        <p:nvSpPr>
          <p:cNvPr id="330" name="Google Shape;330;p40"/>
          <p:cNvSpPr txBox="1">
            <a:spLocks noGrp="1"/>
          </p:cNvSpPr>
          <p:nvPr>
            <p:ph type="body" idx="2"/>
          </p:nvPr>
        </p:nvSpPr>
        <p:spPr>
          <a:xfrm>
            <a:off x="4155725" y="1352263"/>
            <a:ext cx="4766100" cy="3474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Latinos</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African Americans</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Asian/Pacific Islander</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Native Americans and Tribal</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Middle Eastern/North Africans</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Immigrants and Refugees</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Farmworkers</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People with Disabilities</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Homeless Individuals/Non Conventional Housing</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Veterans</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Seniors/Older Adults</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Children 0-5</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Households with Limited English Proficiency</a:t>
            </a:r>
            <a:endParaRPr sz="1400" b="1">
              <a:solidFill>
                <a:srgbClr val="00558C"/>
              </a:solidFill>
              <a:highlight>
                <a:schemeClr val="lt1"/>
              </a:highlight>
            </a:endParaRPr>
          </a:p>
          <a:p>
            <a:pPr marL="457200" lvl="0" indent="-317500" algn="l" rtl="0">
              <a:spcBef>
                <a:spcPts val="0"/>
              </a:spcBef>
              <a:spcAft>
                <a:spcPts val="0"/>
              </a:spcAft>
              <a:buClr>
                <a:srgbClr val="00558C"/>
              </a:buClr>
              <a:buSzPts val="1400"/>
              <a:buChar char="●"/>
            </a:pPr>
            <a:r>
              <a:rPr lang="en" sz="1400" b="1">
                <a:solidFill>
                  <a:srgbClr val="00558C"/>
                </a:solidFill>
                <a:highlight>
                  <a:schemeClr val="lt1"/>
                </a:highlight>
              </a:rPr>
              <a:t>Renters</a:t>
            </a:r>
            <a:endParaRPr sz="1400" b="1">
              <a:solidFill>
                <a:srgbClr val="00558C"/>
              </a:solidFill>
              <a:highlight>
                <a:schemeClr val="lt1"/>
              </a:highlight>
            </a:endParaRPr>
          </a:p>
          <a:p>
            <a:pPr marL="0" lvl="0" indent="0" algn="l" rtl="0">
              <a:spcBef>
                <a:spcPts val="1600"/>
              </a:spcBef>
              <a:spcAft>
                <a:spcPts val="1600"/>
              </a:spcAft>
              <a:buNone/>
            </a:pPr>
            <a:endParaRPr sz="1400">
              <a:solidFill>
                <a:srgbClr val="2A2A2A"/>
              </a:solidFill>
              <a:highlight>
                <a:srgbClr val="FFFFFF"/>
              </a:highlight>
              <a:latin typeface="Arial"/>
              <a:ea typeface="Arial"/>
              <a:cs typeface="Arial"/>
              <a:sym typeface="Arial"/>
            </a:endParaRPr>
          </a:p>
        </p:txBody>
      </p:sp>
      <p:sp>
        <p:nvSpPr>
          <p:cNvPr id="331" name="Google Shape;331;p40"/>
          <p:cNvSpPr txBox="1">
            <a:spLocks noGrp="1"/>
          </p:cNvSpPr>
          <p:nvPr>
            <p:ph type="sldNum" idx="12"/>
          </p:nvPr>
        </p:nvSpPr>
        <p:spPr>
          <a:xfrm>
            <a:off x="8614927" y="4748063"/>
            <a:ext cx="411600" cy="29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332" name="Google Shape;332;p40"/>
          <p:cNvPicPr preferRelativeResize="0"/>
          <p:nvPr/>
        </p:nvPicPr>
        <p:blipFill>
          <a:blip r:embed="rId3">
            <a:alphaModFix/>
          </a:blip>
          <a:stretch>
            <a:fillRect/>
          </a:stretch>
        </p:blipFill>
        <p:spPr>
          <a:xfrm>
            <a:off x="8091925" y="117350"/>
            <a:ext cx="829975" cy="829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1"/>
          <p:cNvSpPr txBox="1">
            <a:spLocks noGrp="1"/>
          </p:cNvSpPr>
          <p:nvPr>
            <p:ph type="title"/>
          </p:nvPr>
        </p:nvSpPr>
        <p:spPr>
          <a:xfrm>
            <a:off x="18675" y="473750"/>
            <a:ext cx="3327300" cy="26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a:t>Marin Hard To Count</a:t>
            </a:r>
            <a:endParaRPr sz="2400"/>
          </a:p>
          <a:p>
            <a:pPr marL="0" lvl="0" indent="0" algn="l" rtl="0">
              <a:spcBef>
                <a:spcPts val="0"/>
              </a:spcBef>
              <a:spcAft>
                <a:spcPts val="0"/>
              </a:spcAft>
              <a:buClr>
                <a:srgbClr val="000000"/>
              </a:buClr>
              <a:buSzPts val="1100"/>
              <a:buFont typeface="Arial"/>
              <a:buNone/>
            </a:pPr>
            <a:r>
              <a:rPr lang="en"/>
              <a:t> </a:t>
            </a:r>
            <a:endParaRPr/>
          </a:p>
          <a:p>
            <a:pPr marL="0" lvl="0" indent="0" algn="l" rtl="0">
              <a:lnSpc>
                <a:spcPct val="115000"/>
              </a:lnSpc>
              <a:spcBef>
                <a:spcPts val="1000"/>
              </a:spcBef>
              <a:spcAft>
                <a:spcPts val="1600"/>
              </a:spcAft>
              <a:buNone/>
            </a:pPr>
            <a:r>
              <a:rPr lang="en" sz="1800">
                <a:solidFill>
                  <a:srgbClr val="990000"/>
                </a:solidFill>
                <a:latin typeface="Lato"/>
                <a:ea typeface="Lato"/>
                <a:cs typeface="Lato"/>
                <a:sym typeface="Lato"/>
              </a:rPr>
              <a:t>Outreach focus is communities and individuals least likely to respond based on the California Hard to Count (HTC) Index.</a:t>
            </a:r>
            <a:endParaRPr sz="1800">
              <a:solidFill>
                <a:srgbClr val="990000"/>
              </a:solidFill>
            </a:endParaRPr>
          </a:p>
        </p:txBody>
      </p:sp>
      <p:pic>
        <p:nvPicPr>
          <p:cNvPr id="338" name="Google Shape;338;p41"/>
          <p:cNvPicPr preferRelativeResize="0"/>
          <p:nvPr/>
        </p:nvPicPr>
        <p:blipFill>
          <a:blip r:embed="rId3">
            <a:alphaModFix/>
          </a:blip>
          <a:stretch>
            <a:fillRect/>
          </a:stretch>
        </p:blipFill>
        <p:spPr>
          <a:xfrm>
            <a:off x="3345975" y="473750"/>
            <a:ext cx="4669750" cy="4669750"/>
          </a:xfrm>
          <a:prstGeom prst="rect">
            <a:avLst/>
          </a:prstGeom>
          <a:noFill/>
          <a:ln>
            <a:noFill/>
          </a:ln>
        </p:spPr>
      </p:pic>
      <p:sp>
        <p:nvSpPr>
          <p:cNvPr id="339" name="Google Shape;339;p41"/>
          <p:cNvSpPr txBox="1">
            <a:spLocks noGrp="1"/>
          </p:cNvSpPr>
          <p:nvPr>
            <p:ph type="sldNum" idx="12"/>
          </p:nvPr>
        </p:nvSpPr>
        <p:spPr>
          <a:xfrm>
            <a:off x="6402227" y="3562388"/>
            <a:ext cx="411600" cy="29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340" name="Google Shape;340;p41"/>
          <p:cNvSpPr txBox="1"/>
          <p:nvPr/>
        </p:nvSpPr>
        <p:spPr>
          <a:xfrm>
            <a:off x="7233825" y="1690700"/>
            <a:ext cx="1660200" cy="602700"/>
          </a:xfrm>
          <a:prstGeom prst="rect">
            <a:avLst/>
          </a:prstGeom>
          <a:solidFill>
            <a:srgbClr val="0B5394"/>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Novato (Tract 1022.03)</a:t>
            </a:r>
            <a:endParaRPr sz="10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HTC Index: 49 </a:t>
            </a:r>
            <a:endParaRPr sz="10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Pop. 5,737</a:t>
            </a:r>
            <a:endParaRPr sz="1000">
              <a:solidFill>
                <a:schemeClr val="lt1"/>
              </a:solidFill>
              <a:latin typeface="Lato"/>
              <a:ea typeface="Lato"/>
              <a:cs typeface="Lato"/>
              <a:sym typeface="Lato"/>
            </a:endParaRPr>
          </a:p>
        </p:txBody>
      </p:sp>
      <p:cxnSp>
        <p:nvCxnSpPr>
          <p:cNvPr id="341" name="Google Shape;341;p41"/>
          <p:cNvCxnSpPr/>
          <p:nvPr/>
        </p:nvCxnSpPr>
        <p:spPr>
          <a:xfrm flipH="1">
            <a:off x="6796750" y="1968975"/>
            <a:ext cx="420300" cy="386700"/>
          </a:xfrm>
          <a:prstGeom prst="straightConnector1">
            <a:avLst/>
          </a:prstGeom>
          <a:noFill/>
          <a:ln w="19050" cap="flat" cmpd="sng">
            <a:solidFill>
              <a:srgbClr val="1C4587"/>
            </a:solidFill>
            <a:prstDash val="solid"/>
            <a:round/>
            <a:headEnd type="none" w="med" len="med"/>
            <a:tailEnd type="triangle" w="med" len="med"/>
          </a:ln>
        </p:spPr>
      </p:cxnSp>
      <p:sp>
        <p:nvSpPr>
          <p:cNvPr id="342" name="Google Shape;342;p41"/>
          <p:cNvSpPr txBox="1"/>
          <p:nvPr/>
        </p:nvSpPr>
        <p:spPr>
          <a:xfrm>
            <a:off x="4521225" y="3255875"/>
            <a:ext cx="1552500" cy="699598"/>
          </a:xfrm>
          <a:prstGeom prst="rect">
            <a:avLst/>
          </a:prstGeom>
          <a:solidFill>
            <a:srgbClr val="0B539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lt1"/>
                </a:solidFill>
                <a:latin typeface="Lato"/>
                <a:ea typeface="Lato"/>
                <a:cs typeface="Lato"/>
                <a:sym typeface="Lato"/>
              </a:rPr>
              <a:t>Terra Lin</a:t>
            </a:r>
            <a:r>
              <a:rPr lang="en" sz="1000" dirty="0">
                <a:solidFill>
                  <a:schemeClr val="lt1"/>
                </a:solidFill>
                <a:latin typeface="Lato"/>
                <a:ea typeface="Lato"/>
                <a:cs typeface="Lato"/>
                <a:sym typeface="Lato"/>
              </a:rPr>
              <a:t>d</a:t>
            </a:r>
            <a:r>
              <a:rPr lang="en" sz="1000" b="1" dirty="0">
                <a:solidFill>
                  <a:schemeClr val="lt1"/>
                </a:solidFill>
                <a:latin typeface="Lato"/>
                <a:ea typeface="Lato"/>
                <a:cs typeface="Lato"/>
                <a:sym typeface="Lato"/>
              </a:rPr>
              <a:t>a (Tract 1082)</a:t>
            </a:r>
            <a:endParaRPr sz="1000" b="1" dirty="0">
              <a:solidFill>
                <a:schemeClr val="lt1"/>
              </a:solidFill>
              <a:latin typeface="Lato"/>
              <a:ea typeface="Lato"/>
              <a:cs typeface="Lato"/>
              <a:sym typeface="Lato"/>
            </a:endParaRPr>
          </a:p>
          <a:p>
            <a:pPr marL="0" lvl="0" indent="0" algn="l" rtl="0">
              <a:spcBef>
                <a:spcPts val="0"/>
              </a:spcBef>
              <a:spcAft>
                <a:spcPts val="0"/>
              </a:spcAft>
              <a:buNone/>
            </a:pPr>
            <a:r>
              <a:rPr lang="en" sz="1000" dirty="0">
                <a:solidFill>
                  <a:schemeClr val="lt1"/>
                </a:solidFill>
                <a:latin typeface="Lato"/>
                <a:ea typeface="Lato"/>
                <a:cs typeface="Lato"/>
                <a:sym typeface="Lato"/>
              </a:rPr>
              <a:t>HTC Index: 50 </a:t>
            </a:r>
            <a:endParaRPr sz="1000" dirty="0">
              <a:solidFill>
                <a:schemeClr val="lt1"/>
              </a:solidFill>
              <a:latin typeface="Lato"/>
              <a:ea typeface="Lato"/>
              <a:cs typeface="Lato"/>
              <a:sym typeface="Lato"/>
            </a:endParaRPr>
          </a:p>
          <a:p>
            <a:pPr marL="0" lvl="0" indent="0" algn="l" rtl="0">
              <a:spcBef>
                <a:spcPts val="0"/>
              </a:spcBef>
              <a:spcAft>
                <a:spcPts val="0"/>
              </a:spcAft>
              <a:buNone/>
            </a:pPr>
            <a:r>
              <a:rPr lang="en" sz="1000" dirty="0">
                <a:solidFill>
                  <a:schemeClr val="lt1"/>
                </a:solidFill>
                <a:latin typeface="Lato"/>
                <a:ea typeface="Lato"/>
                <a:cs typeface="Lato"/>
                <a:sym typeface="Lato"/>
              </a:rPr>
              <a:t>Pop. 6,376</a:t>
            </a:r>
            <a:endParaRPr sz="1000" dirty="0">
              <a:solidFill>
                <a:schemeClr val="lt1"/>
              </a:solidFill>
              <a:latin typeface="Lato"/>
              <a:ea typeface="Lato"/>
              <a:cs typeface="Lato"/>
              <a:sym typeface="Lato"/>
            </a:endParaRPr>
          </a:p>
        </p:txBody>
      </p:sp>
      <p:cxnSp>
        <p:nvCxnSpPr>
          <p:cNvPr id="343" name="Google Shape;343;p41"/>
          <p:cNvCxnSpPr>
            <a:cxnSpLocks/>
            <a:stCxn id="342" idx="3"/>
          </p:cNvCxnSpPr>
          <p:nvPr/>
        </p:nvCxnSpPr>
        <p:spPr>
          <a:xfrm flipV="1">
            <a:off x="6073725" y="3452076"/>
            <a:ext cx="924300" cy="153598"/>
          </a:xfrm>
          <a:prstGeom prst="straightConnector1">
            <a:avLst/>
          </a:prstGeom>
          <a:noFill/>
          <a:ln w="19050" cap="flat" cmpd="sng">
            <a:solidFill>
              <a:srgbClr val="1C4587"/>
            </a:solidFill>
            <a:prstDash val="solid"/>
            <a:round/>
            <a:headEnd type="none" w="med" len="med"/>
            <a:tailEnd type="triangle" w="med" len="med"/>
          </a:ln>
        </p:spPr>
      </p:cxnSp>
      <p:sp>
        <p:nvSpPr>
          <p:cNvPr id="344" name="Google Shape;344;p41"/>
          <p:cNvSpPr txBox="1"/>
          <p:nvPr/>
        </p:nvSpPr>
        <p:spPr>
          <a:xfrm>
            <a:off x="7084000" y="2710425"/>
            <a:ext cx="1452300" cy="602700"/>
          </a:xfrm>
          <a:prstGeom prst="rect">
            <a:avLst/>
          </a:prstGeom>
          <a:solidFill>
            <a:srgbClr val="0B5394"/>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Canal (Tract 1122.01)</a:t>
            </a:r>
            <a:endParaRPr sz="10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HTC Index: 105</a:t>
            </a:r>
            <a:endParaRPr sz="10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Pop. 7,700</a:t>
            </a:r>
            <a:endParaRPr sz="1000">
              <a:solidFill>
                <a:schemeClr val="lt1"/>
              </a:solidFill>
              <a:latin typeface="Lato"/>
              <a:ea typeface="Lato"/>
              <a:cs typeface="Lato"/>
              <a:sym typeface="Lato"/>
            </a:endParaRPr>
          </a:p>
        </p:txBody>
      </p:sp>
      <p:cxnSp>
        <p:nvCxnSpPr>
          <p:cNvPr id="345" name="Google Shape;345;p41"/>
          <p:cNvCxnSpPr>
            <a:stCxn id="344" idx="2"/>
          </p:cNvCxnSpPr>
          <p:nvPr/>
        </p:nvCxnSpPr>
        <p:spPr>
          <a:xfrm flipH="1">
            <a:off x="7338850" y="3313125"/>
            <a:ext cx="471300" cy="424200"/>
          </a:xfrm>
          <a:prstGeom prst="straightConnector1">
            <a:avLst/>
          </a:prstGeom>
          <a:noFill/>
          <a:ln w="19050" cap="flat" cmpd="sng">
            <a:solidFill>
              <a:srgbClr val="1C4587"/>
            </a:solidFill>
            <a:prstDash val="solid"/>
            <a:round/>
            <a:headEnd type="none" w="med" len="med"/>
            <a:tailEnd type="triangle" w="med" len="med"/>
          </a:ln>
        </p:spPr>
      </p:cxnSp>
      <p:sp>
        <p:nvSpPr>
          <p:cNvPr id="346" name="Google Shape;346;p41"/>
          <p:cNvSpPr txBox="1"/>
          <p:nvPr/>
        </p:nvSpPr>
        <p:spPr>
          <a:xfrm>
            <a:off x="5353725" y="4068475"/>
            <a:ext cx="1452300" cy="602700"/>
          </a:xfrm>
          <a:prstGeom prst="rect">
            <a:avLst/>
          </a:prstGeom>
          <a:solidFill>
            <a:srgbClr val="0B5394"/>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Canal (Tract 1122.02)</a:t>
            </a:r>
            <a:endParaRPr sz="10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HTC Index: 66</a:t>
            </a:r>
            <a:endParaRPr sz="10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Pop. 4,607</a:t>
            </a:r>
            <a:endParaRPr sz="1000">
              <a:solidFill>
                <a:schemeClr val="lt1"/>
              </a:solidFill>
              <a:latin typeface="Lato"/>
              <a:ea typeface="Lato"/>
              <a:cs typeface="Lato"/>
              <a:sym typeface="Lato"/>
            </a:endParaRPr>
          </a:p>
        </p:txBody>
      </p:sp>
      <p:cxnSp>
        <p:nvCxnSpPr>
          <p:cNvPr id="347" name="Google Shape;347;p41"/>
          <p:cNvCxnSpPr>
            <a:stCxn id="346" idx="3"/>
          </p:cNvCxnSpPr>
          <p:nvPr/>
        </p:nvCxnSpPr>
        <p:spPr>
          <a:xfrm rot="10800000" flipH="1">
            <a:off x="6806025" y="3856225"/>
            <a:ext cx="540600" cy="513600"/>
          </a:xfrm>
          <a:prstGeom prst="straightConnector1">
            <a:avLst/>
          </a:prstGeom>
          <a:noFill/>
          <a:ln w="19050" cap="flat" cmpd="sng">
            <a:solidFill>
              <a:srgbClr val="1C4587"/>
            </a:solidFill>
            <a:prstDash val="solid"/>
            <a:round/>
            <a:headEnd type="none" w="med" len="med"/>
            <a:tailEnd type="triangle" w="med" len="med"/>
          </a:ln>
        </p:spPr>
      </p:cxnSp>
      <p:sp>
        <p:nvSpPr>
          <p:cNvPr id="348" name="Google Shape;348;p41"/>
          <p:cNvSpPr txBox="1"/>
          <p:nvPr/>
        </p:nvSpPr>
        <p:spPr>
          <a:xfrm>
            <a:off x="7532500" y="3730150"/>
            <a:ext cx="1552500" cy="602700"/>
          </a:xfrm>
          <a:prstGeom prst="rect">
            <a:avLst/>
          </a:prstGeom>
          <a:solidFill>
            <a:srgbClr val="0B5394"/>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Marin City  (Tract 1290)</a:t>
            </a:r>
            <a:endParaRPr sz="10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HTC Index: 79</a:t>
            </a:r>
            <a:endParaRPr sz="10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000">
                <a:solidFill>
                  <a:schemeClr val="lt1"/>
                </a:solidFill>
                <a:latin typeface="Lato"/>
                <a:ea typeface="Lato"/>
                <a:cs typeface="Lato"/>
                <a:sym typeface="Lato"/>
              </a:rPr>
              <a:t>Pop. 2,686</a:t>
            </a:r>
            <a:endParaRPr sz="1000">
              <a:solidFill>
                <a:schemeClr val="lt1"/>
              </a:solidFill>
              <a:latin typeface="Lato"/>
              <a:ea typeface="Lato"/>
              <a:cs typeface="Lato"/>
              <a:sym typeface="Lato"/>
            </a:endParaRPr>
          </a:p>
        </p:txBody>
      </p:sp>
      <p:cxnSp>
        <p:nvCxnSpPr>
          <p:cNvPr id="349" name="Google Shape;349;p41"/>
          <p:cNvCxnSpPr>
            <a:stCxn id="348" idx="2"/>
          </p:cNvCxnSpPr>
          <p:nvPr/>
        </p:nvCxnSpPr>
        <p:spPr>
          <a:xfrm flipH="1">
            <a:off x="7275250" y="4332850"/>
            <a:ext cx="1033500" cy="246600"/>
          </a:xfrm>
          <a:prstGeom prst="straightConnector1">
            <a:avLst/>
          </a:prstGeom>
          <a:noFill/>
          <a:ln w="19050" cap="flat" cmpd="sng">
            <a:solidFill>
              <a:srgbClr val="1C4587"/>
            </a:solidFill>
            <a:prstDash val="solid"/>
            <a:round/>
            <a:headEnd type="none" w="med" len="med"/>
            <a:tailEnd type="triangle" w="med" len="med"/>
          </a:ln>
        </p:spPr>
      </p:cxnSp>
      <p:sp>
        <p:nvSpPr>
          <p:cNvPr id="350" name="Google Shape;350;p41"/>
          <p:cNvSpPr txBox="1"/>
          <p:nvPr/>
        </p:nvSpPr>
        <p:spPr>
          <a:xfrm>
            <a:off x="125750" y="3149325"/>
            <a:ext cx="3055800" cy="1911600"/>
          </a:xfrm>
          <a:prstGeom prst="rect">
            <a:avLst/>
          </a:prstGeom>
          <a:solidFill>
            <a:srgbClr val="9999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lt1"/>
                </a:solidFill>
                <a:latin typeface="Lato"/>
                <a:ea typeface="Lato"/>
                <a:cs typeface="Lato"/>
                <a:sym typeface="Lato"/>
              </a:rPr>
              <a:t>Hard to Count (HTC) Index</a:t>
            </a:r>
            <a:endParaRPr sz="1400" b="1">
              <a:solidFill>
                <a:schemeClr val="lt1"/>
              </a:solidFill>
              <a:latin typeface="Lato"/>
              <a:ea typeface="Lato"/>
              <a:cs typeface="Lato"/>
              <a:sym typeface="Lato"/>
            </a:endParaRPr>
          </a:p>
          <a:p>
            <a:pPr marL="177800" lvl="0" indent="-152400" algn="l" rtl="0">
              <a:spcBef>
                <a:spcPts val="0"/>
              </a:spcBef>
              <a:spcAft>
                <a:spcPts val="0"/>
              </a:spcAft>
              <a:buClr>
                <a:schemeClr val="lt1"/>
              </a:buClr>
              <a:buSzPts val="1400"/>
              <a:buFont typeface="Lato"/>
              <a:buChar char="●"/>
            </a:pPr>
            <a:r>
              <a:rPr lang="en" sz="1400">
                <a:solidFill>
                  <a:schemeClr val="lt1"/>
                </a:solidFill>
                <a:latin typeface="Lato"/>
                <a:ea typeface="Lato"/>
                <a:cs typeface="Lato"/>
                <a:sym typeface="Lato"/>
              </a:rPr>
              <a:t>14  demographic, housing, and socioeconomic variables </a:t>
            </a:r>
            <a:endParaRPr sz="1400">
              <a:solidFill>
                <a:schemeClr val="lt1"/>
              </a:solidFill>
              <a:latin typeface="Lato"/>
              <a:ea typeface="Lato"/>
              <a:cs typeface="Lato"/>
              <a:sym typeface="Lato"/>
            </a:endParaRPr>
          </a:p>
          <a:p>
            <a:pPr marL="177800" lvl="0" indent="-152400" algn="l" rtl="0">
              <a:spcBef>
                <a:spcPts val="0"/>
              </a:spcBef>
              <a:spcAft>
                <a:spcPts val="0"/>
              </a:spcAft>
              <a:buClr>
                <a:schemeClr val="lt1"/>
              </a:buClr>
              <a:buSzPts val="1400"/>
              <a:buFont typeface="Lato"/>
              <a:buChar char="●"/>
            </a:pPr>
            <a:r>
              <a:rPr lang="en" sz="1400">
                <a:solidFill>
                  <a:schemeClr val="lt1"/>
                </a:solidFill>
                <a:latin typeface="Lato"/>
                <a:ea typeface="Lato"/>
                <a:cs typeface="Lato"/>
                <a:sym typeface="Lato"/>
              </a:rPr>
              <a:t>Each variable scored from 0-11 scale</a:t>
            </a:r>
            <a:endParaRPr sz="1400">
              <a:solidFill>
                <a:schemeClr val="lt1"/>
              </a:solidFill>
              <a:latin typeface="Lato"/>
              <a:ea typeface="Lato"/>
              <a:cs typeface="Lato"/>
              <a:sym typeface="Lato"/>
            </a:endParaRPr>
          </a:p>
          <a:p>
            <a:pPr marL="177800" lvl="0" indent="-152400" algn="l" rtl="0">
              <a:spcBef>
                <a:spcPts val="0"/>
              </a:spcBef>
              <a:spcAft>
                <a:spcPts val="0"/>
              </a:spcAft>
              <a:buClr>
                <a:schemeClr val="lt1"/>
              </a:buClr>
              <a:buSzPts val="1400"/>
              <a:buFont typeface="Lato"/>
              <a:buChar char="●"/>
            </a:pPr>
            <a:r>
              <a:rPr lang="en" sz="1400">
                <a:solidFill>
                  <a:schemeClr val="lt1"/>
                </a:solidFill>
                <a:latin typeface="Lato"/>
                <a:ea typeface="Lato"/>
                <a:cs typeface="Lato"/>
                <a:sym typeface="Lato"/>
              </a:rPr>
              <a:t>Total score range:  0-154 (easiest to hardest to count)</a:t>
            </a:r>
            <a:endParaRPr sz="1400">
              <a:solidFill>
                <a:schemeClr val="lt1"/>
              </a:solidFill>
              <a:latin typeface="Lato"/>
              <a:ea typeface="Lato"/>
              <a:cs typeface="Lato"/>
              <a:sym typeface="Lato"/>
            </a:endParaRPr>
          </a:p>
          <a:p>
            <a:pPr marL="177800" lvl="0" indent="-152400" algn="l" rtl="0">
              <a:spcBef>
                <a:spcPts val="0"/>
              </a:spcBef>
              <a:spcAft>
                <a:spcPts val="0"/>
              </a:spcAft>
              <a:buClr>
                <a:srgbClr val="990000"/>
              </a:buClr>
              <a:buSzPts val="1400"/>
              <a:buFont typeface="Lato"/>
              <a:buChar char="●"/>
            </a:pPr>
            <a:r>
              <a:rPr lang="en" sz="1400">
                <a:solidFill>
                  <a:srgbClr val="990000"/>
                </a:solidFill>
                <a:latin typeface="Lato"/>
                <a:ea typeface="Lato"/>
                <a:cs typeface="Lato"/>
                <a:sym typeface="Lato"/>
              </a:rPr>
              <a:t>California HTC Index Average: 37</a:t>
            </a:r>
            <a:endParaRPr sz="1400">
              <a:solidFill>
                <a:srgbClr val="990000"/>
              </a:solidFill>
              <a:latin typeface="Lato"/>
              <a:ea typeface="Lato"/>
              <a:cs typeface="Lato"/>
              <a:sym typeface="Lato"/>
            </a:endParaRPr>
          </a:p>
          <a:p>
            <a:pPr marL="0" lvl="0" indent="0" algn="l" rtl="0">
              <a:spcBef>
                <a:spcPts val="0"/>
              </a:spcBef>
              <a:spcAft>
                <a:spcPts val="0"/>
              </a:spcAft>
              <a:buNone/>
            </a:pPr>
            <a:endParaRPr sz="1000">
              <a:solidFill>
                <a:schemeClr val="lt1"/>
              </a:solidFill>
              <a:latin typeface="Lato"/>
              <a:ea typeface="Lato"/>
              <a:cs typeface="Lato"/>
              <a:sym typeface="Lato"/>
            </a:endParaRPr>
          </a:p>
        </p:txBody>
      </p:sp>
      <p:sp>
        <p:nvSpPr>
          <p:cNvPr id="351" name="Google Shape;351;p41"/>
          <p:cNvSpPr txBox="1"/>
          <p:nvPr/>
        </p:nvSpPr>
        <p:spPr>
          <a:xfrm>
            <a:off x="3550600" y="851350"/>
            <a:ext cx="2880900" cy="602700"/>
          </a:xfrm>
          <a:prstGeom prst="rect">
            <a:avLst/>
          </a:prstGeom>
          <a:solidFill>
            <a:srgbClr val="0B539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latin typeface="Lato"/>
                <a:ea typeface="Lato"/>
                <a:cs typeface="Lato"/>
                <a:sym typeface="Lato"/>
              </a:rPr>
              <a:t>West Marin (Tracts 1311, 1321, 1322, 1330)</a:t>
            </a:r>
            <a:endParaRPr sz="1000" b="1">
              <a:solidFill>
                <a:schemeClr val="lt1"/>
              </a:solidFill>
              <a:latin typeface="Lato"/>
              <a:ea typeface="Lato"/>
              <a:cs typeface="Lato"/>
              <a:sym typeface="Lato"/>
            </a:endParaRPr>
          </a:p>
          <a:p>
            <a:pPr marL="0" lvl="0" indent="0" algn="l" rtl="0">
              <a:spcBef>
                <a:spcPts val="0"/>
              </a:spcBef>
              <a:spcAft>
                <a:spcPts val="0"/>
              </a:spcAft>
              <a:buNone/>
            </a:pPr>
            <a:r>
              <a:rPr lang="en" sz="1000">
                <a:solidFill>
                  <a:schemeClr val="lt1"/>
                </a:solidFill>
                <a:latin typeface="Lato"/>
                <a:ea typeface="Lato"/>
                <a:cs typeface="Lato"/>
                <a:sym typeface="Lato"/>
              </a:rPr>
              <a:t>HTC Index: 20 - 42 </a:t>
            </a:r>
            <a:endParaRPr sz="1000">
              <a:solidFill>
                <a:schemeClr val="lt1"/>
              </a:solidFill>
              <a:latin typeface="Lato"/>
              <a:ea typeface="Lato"/>
              <a:cs typeface="Lato"/>
              <a:sym typeface="Lato"/>
            </a:endParaRPr>
          </a:p>
          <a:p>
            <a:pPr marL="0" lvl="0" indent="0" algn="l" rtl="0">
              <a:spcBef>
                <a:spcPts val="0"/>
              </a:spcBef>
              <a:spcAft>
                <a:spcPts val="0"/>
              </a:spcAft>
              <a:buNone/>
            </a:pPr>
            <a:r>
              <a:rPr lang="en" sz="1000">
                <a:solidFill>
                  <a:schemeClr val="lt1"/>
                </a:solidFill>
                <a:latin typeface="Lato"/>
                <a:ea typeface="Lato"/>
                <a:cs typeface="Lato"/>
                <a:sym typeface="Lato"/>
              </a:rPr>
              <a:t>Pop. 2,991</a:t>
            </a:r>
            <a:endParaRPr sz="1000">
              <a:solidFill>
                <a:schemeClr val="lt1"/>
              </a:solidFill>
              <a:latin typeface="Lato"/>
              <a:ea typeface="Lato"/>
              <a:cs typeface="Lato"/>
              <a:sym typeface="Lato"/>
            </a:endParaRPr>
          </a:p>
        </p:txBody>
      </p:sp>
      <p:cxnSp>
        <p:nvCxnSpPr>
          <p:cNvPr id="352" name="Google Shape;352;p41"/>
          <p:cNvCxnSpPr/>
          <p:nvPr/>
        </p:nvCxnSpPr>
        <p:spPr>
          <a:xfrm>
            <a:off x="4365475" y="1454050"/>
            <a:ext cx="929400" cy="858300"/>
          </a:xfrm>
          <a:prstGeom prst="straightConnector1">
            <a:avLst/>
          </a:prstGeom>
          <a:noFill/>
          <a:ln w="19050" cap="flat" cmpd="sng">
            <a:solidFill>
              <a:srgbClr val="1C4587"/>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a:t>
            </a:fld>
            <a:endParaRPr/>
          </a:p>
        </p:txBody>
      </p:sp>
      <p:sp>
        <p:nvSpPr>
          <p:cNvPr id="358" name="Google Shape;358;p42"/>
          <p:cNvSpPr txBox="1">
            <a:spLocks noGrp="1"/>
          </p:cNvSpPr>
          <p:nvPr>
            <p:ph type="title"/>
          </p:nvPr>
        </p:nvSpPr>
        <p:spPr>
          <a:xfrm>
            <a:off x="727800" y="570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Census Activity</a:t>
            </a:r>
            <a:endParaRPr/>
          </a:p>
        </p:txBody>
      </p:sp>
      <p:sp>
        <p:nvSpPr>
          <p:cNvPr id="359" name="Google Shape;359;p42"/>
          <p:cNvSpPr txBox="1">
            <a:spLocks noGrp="1"/>
          </p:cNvSpPr>
          <p:nvPr>
            <p:ph type="body" idx="4294967295"/>
          </p:nvPr>
        </p:nvSpPr>
        <p:spPr>
          <a:xfrm>
            <a:off x="727800" y="1300625"/>
            <a:ext cx="8062200" cy="3546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a:solidFill>
                  <a:srgbClr val="000000"/>
                </a:solidFill>
                <a:highlight>
                  <a:srgbClr val="FFFFFF"/>
                </a:highlight>
              </a:rPr>
              <a:t>Since countywide census outreach and education efforts began in earnest in February 2019, the Marin Census Staff Team, led by Stephanie McNally of Canal Alliance, have conducted the following community outreach efforts:</a:t>
            </a:r>
            <a:endParaRPr sz="2400">
              <a:solidFill>
                <a:srgbClr val="000000"/>
              </a:solidFill>
              <a:highlight>
                <a:srgbClr val="FFFFFF"/>
              </a:highlight>
            </a:endParaRPr>
          </a:p>
          <a:p>
            <a:pPr marL="457200" lvl="0" indent="-381000" algn="just" rtl="0">
              <a:spcBef>
                <a:spcPts val="300"/>
              </a:spcBef>
              <a:spcAft>
                <a:spcPts val="0"/>
              </a:spcAft>
              <a:buClr>
                <a:srgbClr val="000000"/>
              </a:buClr>
              <a:buSzPts val="2400"/>
              <a:buFont typeface="Lato"/>
              <a:buChar char="●"/>
            </a:pPr>
            <a:r>
              <a:rPr lang="en" sz="2400">
                <a:solidFill>
                  <a:srgbClr val="000000"/>
                </a:solidFill>
                <a:highlight>
                  <a:srgbClr val="FFFFFF"/>
                </a:highlight>
              </a:rPr>
              <a:t>60 presentations</a:t>
            </a:r>
            <a:endParaRPr sz="2400">
              <a:solidFill>
                <a:srgbClr val="000000"/>
              </a:solidFill>
              <a:highlight>
                <a:srgbClr val="FFFFFF"/>
              </a:highlight>
            </a:endParaRPr>
          </a:p>
          <a:p>
            <a:pPr marL="457200" lvl="0" indent="-381000" algn="just" rtl="0">
              <a:spcBef>
                <a:spcPts val="0"/>
              </a:spcBef>
              <a:spcAft>
                <a:spcPts val="0"/>
              </a:spcAft>
              <a:buClr>
                <a:srgbClr val="000000"/>
              </a:buClr>
              <a:buSzPts val="2400"/>
              <a:buFont typeface="Lato"/>
              <a:buChar char="●"/>
            </a:pPr>
            <a:r>
              <a:rPr lang="en" sz="2400">
                <a:solidFill>
                  <a:srgbClr val="000000"/>
                </a:solidFill>
                <a:highlight>
                  <a:srgbClr val="FFFFFF"/>
                </a:highlight>
              </a:rPr>
              <a:t>65 community meetings</a:t>
            </a:r>
            <a:endParaRPr sz="2400">
              <a:solidFill>
                <a:srgbClr val="000000"/>
              </a:solidFill>
              <a:highlight>
                <a:srgbClr val="FFFFFF"/>
              </a:highlight>
            </a:endParaRPr>
          </a:p>
          <a:p>
            <a:pPr marL="457200" lvl="0" indent="-381000" algn="just" rtl="0">
              <a:spcBef>
                <a:spcPts val="0"/>
              </a:spcBef>
              <a:spcAft>
                <a:spcPts val="0"/>
              </a:spcAft>
              <a:buClr>
                <a:srgbClr val="000000"/>
              </a:buClr>
              <a:buSzPts val="2400"/>
              <a:buFont typeface="Lato"/>
              <a:buChar char="●"/>
            </a:pPr>
            <a:r>
              <a:rPr lang="en" sz="2400">
                <a:solidFill>
                  <a:srgbClr val="000000"/>
                </a:solidFill>
                <a:highlight>
                  <a:srgbClr val="FFFFFF"/>
                </a:highlight>
              </a:rPr>
              <a:t>27 trainings</a:t>
            </a:r>
            <a:endParaRPr sz="2400">
              <a:solidFill>
                <a:srgbClr val="000000"/>
              </a:solidFill>
              <a:highlight>
                <a:srgbClr val="FFFFFF"/>
              </a:highlight>
            </a:endParaRPr>
          </a:p>
          <a:p>
            <a:pPr marL="457200" lvl="0" indent="-381000" algn="just" rtl="0">
              <a:spcBef>
                <a:spcPts val="0"/>
              </a:spcBef>
              <a:spcAft>
                <a:spcPts val="0"/>
              </a:spcAft>
              <a:buClr>
                <a:srgbClr val="000000"/>
              </a:buClr>
              <a:buSzPts val="2400"/>
              <a:buFont typeface="Roboto"/>
              <a:buChar char="●"/>
            </a:pPr>
            <a:r>
              <a:rPr lang="en" sz="2400">
                <a:solidFill>
                  <a:srgbClr val="000000"/>
                </a:solidFill>
                <a:highlight>
                  <a:srgbClr val="FFFFFF"/>
                </a:highlight>
              </a:rPr>
              <a:t>10 census jobs workshops</a:t>
            </a:r>
            <a:endParaRPr sz="2400">
              <a:solidFill>
                <a:srgbClr val="000000"/>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a:p>
        </p:txBody>
      </p:sp>
      <p:sp>
        <p:nvSpPr>
          <p:cNvPr id="365" name="Google Shape;365;p43"/>
          <p:cNvSpPr txBox="1">
            <a:spLocks noGrp="1"/>
          </p:cNvSpPr>
          <p:nvPr>
            <p:ph type="title"/>
          </p:nvPr>
        </p:nvSpPr>
        <p:spPr>
          <a:xfrm>
            <a:off x="727800" y="570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Support State and Federal Government </a:t>
            </a:r>
            <a:endParaRPr/>
          </a:p>
        </p:txBody>
      </p:sp>
      <p:sp>
        <p:nvSpPr>
          <p:cNvPr id="366" name="Google Shape;366;p43"/>
          <p:cNvSpPr txBox="1">
            <a:spLocks noGrp="1"/>
          </p:cNvSpPr>
          <p:nvPr>
            <p:ph type="body" idx="4294967295"/>
          </p:nvPr>
        </p:nvSpPr>
        <p:spPr>
          <a:xfrm>
            <a:off x="727800" y="1300625"/>
            <a:ext cx="8062200" cy="3546900"/>
          </a:xfrm>
          <a:prstGeom prst="rect">
            <a:avLst/>
          </a:prstGeom>
        </p:spPr>
        <p:txBody>
          <a:bodyPr spcFirstLastPara="1" wrap="square" lIns="91425" tIns="91425" rIns="91425" bIns="91425" anchor="t" anchorCtr="0">
            <a:noAutofit/>
          </a:bodyPr>
          <a:lstStyle/>
          <a:p>
            <a:pPr marL="457200" lvl="0" indent="-381000" algn="just" rtl="0">
              <a:spcBef>
                <a:spcPts val="0"/>
              </a:spcBef>
              <a:spcAft>
                <a:spcPts val="0"/>
              </a:spcAft>
              <a:buClr>
                <a:srgbClr val="000000"/>
              </a:buClr>
              <a:buSzPts val="2400"/>
              <a:buFont typeface="Roboto"/>
              <a:buChar char="●"/>
            </a:pPr>
            <a:r>
              <a:rPr lang="en" sz="2400">
                <a:solidFill>
                  <a:srgbClr val="000000"/>
                </a:solidFill>
                <a:highlight>
                  <a:srgbClr val="FFFFFF"/>
                </a:highlight>
              </a:rPr>
              <a:t>Census Bureau Recruiting Team</a:t>
            </a:r>
            <a:endParaRPr sz="2400">
              <a:solidFill>
                <a:srgbClr val="000000"/>
              </a:solidFill>
              <a:highlight>
                <a:srgbClr val="FFFFFF"/>
              </a:highlight>
            </a:endParaRPr>
          </a:p>
          <a:p>
            <a:pPr marL="457200" lvl="0" indent="-381000" algn="just" rtl="0">
              <a:spcBef>
                <a:spcPts val="1000"/>
              </a:spcBef>
              <a:spcAft>
                <a:spcPts val="0"/>
              </a:spcAft>
              <a:buClr>
                <a:srgbClr val="000000"/>
              </a:buClr>
              <a:buSzPts val="2400"/>
              <a:buFont typeface="Roboto"/>
              <a:buChar char="●"/>
            </a:pPr>
            <a:r>
              <a:rPr lang="en" sz="2400">
                <a:solidFill>
                  <a:srgbClr val="000000"/>
                </a:solidFill>
                <a:highlight>
                  <a:srgbClr val="FFFFFF"/>
                </a:highlight>
              </a:rPr>
              <a:t>Census Bureau Partnership Specialist</a:t>
            </a:r>
            <a:endParaRPr sz="2400">
              <a:solidFill>
                <a:srgbClr val="000000"/>
              </a:solidFill>
              <a:highlight>
                <a:srgbClr val="FFFFFF"/>
              </a:highlight>
            </a:endParaRPr>
          </a:p>
          <a:p>
            <a:pPr marL="457200" lvl="0" indent="-381000" algn="just" rtl="0">
              <a:spcBef>
                <a:spcPts val="1000"/>
              </a:spcBef>
              <a:spcAft>
                <a:spcPts val="0"/>
              </a:spcAft>
              <a:buClr>
                <a:srgbClr val="000000"/>
              </a:buClr>
              <a:buSzPts val="2400"/>
              <a:buFont typeface="Roboto"/>
              <a:buChar char="●"/>
            </a:pPr>
            <a:r>
              <a:rPr lang="en" sz="2400">
                <a:solidFill>
                  <a:srgbClr val="000000"/>
                </a:solidFill>
                <a:highlight>
                  <a:srgbClr val="FFFFFF"/>
                </a:highlight>
              </a:rPr>
              <a:t>Census Bureau Service Based Enumeration</a:t>
            </a:r>
            <a:endParaRPr sz="2400">
              <a:solidFill>
                <a:srgbClr val="000000"/>
              </a:solidFill>
              <a:highlight>
                <a:srgbClr val="FFFFFF"/>
              </a:highlight>
            </a:endParaRPr>
          </a:p>
          <a:p>
            <a:pPr marL="457200" lvl="0" indent="-381000" algn="just" rtl="0">
              <a:spcBef>
                <a:spcPts val="1000"/>
              </a:spcBef>
              <a:spcAft>
                <a:spcPts val="0"/>
              </a:spcAft>
              <a:buClr>
                <a:srgbClr val="000000"/>
              </a:buClr>
              <a:buSzPts val="2400"/>
              <a:buFont typeface="Roboto"/>
              <a:buChar char="●"/>
            </a:pPr>
            <a:r>
              <a:rPr lang="en" sz="2400">
                <a:solidFill>
                  <a:srgbClr val="000000"/>
                </a:solidFill>
                <a:highlight>
                  <a:srgbClr val="FFFFFF"/>
                </a:highlight>
              </a:rPr>
              <a:t>California Census Office</a:t>
            </a:r>
            <a:endParaRPr sz="2400">
              <a:solidFill>
                <a:srgbClr val="000000"/>
              </a:solidFill>
              <a:highlight>
                <a:srgbClr val="FFFFFF"/>
              </a:highlight>
            </a:endParaRPr>
          </a:p>
          <a:p>
            <a:pPr marL="457200" lvl="0" indent="-381000" algn="just" rtl="0">
              <a:spcBef>
                <a:spcPts val="1000"/>
              </a:spcBef>
              <a:spcAft>
                <a:spcPts val="1000"/>
              </a:spcAft>
              <a:buClr>
                <a:srgbClr val="000000"/>
              </a:buClr>
              <a:buSzPts val="2400"/>
              <a:buFont typeface="Roboto"/>
              <a:buChar char="●"/>
            </a:pPr>
            <a:r>
              <a:rPr lang="en" sz="2400">
                <a:solidFill>
                  <a:srgbClr val="000000"/>
                </a:solidFill>
                <a:highlight>
                  <a:srgbClr val="FFFFFF"/>
                </a:highlight>
              </a:rPr>
              <a:t>United Way Bay Area Region 3 CBO</a:t>
            </a:r>
            <a:endParaRPr sz="2400">
              <a:solidFill>
                <a:srgbClr val="000000"/>
              </a:solidFill>
              <a:highlight>
                <a:srgbClr val="FFFFFF"/>
              </a:highlight>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On-screen Show (16:9)</PresentationFormat>
  <Paragraphs>254</Paragraphs>
  <Slides>20</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Roboto</vt:lpstr>
      <vt:lpstr>Raleway</vt:lpstr>
      <vt:lpstr>Lato</vt:lpstr>
      <vt:lpstr>Arial</vt:lpstr>
      <vt:lpstr>Roboto Medium</vt:lpstr>
      <vt:lpstr>Streamline</vt:lpstr>
      <vt:lpstr>Streamline</vt:lpstr>
      <vt:lpstr>Streamline</vt:lpstr>
      <vt:lpstr>Marin County  Complete Count Committee Meeting</vt:lpstr>
      <vt:lpstr>Agenda</vt:lpstr>
      <vt:lpstr>Introductions</vt:lpstr>
      <vt:lpstr>2020 Census Timeline</vt:lpstr>
      <vt:lpstr>PowerPoint Presentation</vt:lpstr>
      <vt:lpstr>Historically Undercounted Communities</vt:lpstr>
      <vt:lpstr>Marin Hard To Count   Outreach focus is communities and individuals least likely to respond based on the California Hard to Count (HTC) Index.</vt:lpstr>
      <vt:lpstr>Census Activity</vt:lpstr>
      <vt:lpstr>Support State and Federal Government </vt:lpstr>
      <vt:lpstr>Marin Complete Count Committee Structure </vt:lpstr>
      <vt:lpstr>Subcommittees to Action Teams</vt:lpstr>
      <vt:lpstr>Action Teams</vt:lpstr>
      <vt:lpstr>Sharing Resources</vt:lpstr>
      <vt:lpstr>PowerPoint Presentation</vt:lpstr>
      <vt:lpstr>PowerPoint Presentation</vt:lpstr>
      <vt:lpstr>PowerPoint Presentation</vt:lpstr>
      <vt:lpstr>PowerPoint Presentation</vt:lpstr>
      <vt:lpstr>Reporting</vt:lpstr>
      <vt:lpstr>Next Steps</vt:lpstr>
      <vt:lpstr>MarinCensus2020.org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 County  Complete Count Committee Meeting</dc:title>
  <cp:lastModifiedBy>Stephanie McNally</cp:lastModifiedBy>
  <cp:revision>1</cp:revision>
  <dcterms:modified xsi:type="dcterms:W3CDTF">2020-01-28T18:37:41Z</dcterms:modified>
</cp:coreProperties>
</file>